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22"/>
  </p:notesMasterIdLst>
  <p:sldIdLst>
    <p:sldId id="256" r:id="rId2"/>
    <p:sldId id="257" r:id="rId3"/>
    <p:sldId id="258" r:id="rId4"/>
    <p:sldId id="259" r:id="rId5"/>
    <p:sldId id="260" r:id="rId6"/>
    <p:sldId id="261" r:id="rId7"/>
    <p:sldId id="263" r:id="rId8"/>
    <p:sldId id="262" r:id="rId9"/>
    <p:sldId id="264" r:id="rId10"/>
    <p:sldId id="265" r:id="rId11"/>
    <p:sldId id="267" r:id="rId12"/>
    <p:sldId id="276"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74"/>
  </p:normalViewPr>
  <p:slideViewPr>
    <p:cSldViewPr snapToGrid="0" snapToObjects="1">
      <p:cViewPr varScale="1">
        <p:scale>
          <a:sx n="124" d="100"/>
          <a:sy n="124" d="100"/>
        </p:scale>
        <p:origin x="4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3T12:35:06.306"/>
    </inkml:context>
    <inkml:brush xml:id="br0">
      <inkml:brushProperty name="width" value="0.05" units="cm"/>
      <inkml:brushProperty name="height" value="0.05" units="cm"/>
      <inkml:brushProperty name="color" value="#E71224"/>
    </inkml:brush>
  </inkml:definitions>
  <inkml:trace contextRef="#ctx0" brushRef="#br0">1278 154 24575,'-10'0'0,"-6"0"0,-2 0 0,-5 0 0,5 0 0,-11 0 0,15 0 0,-15 0 0,11 0 0,-6 0 0,0 0 0,0 0 0,-23 0 0,17 0 0,-33 0 0,21 0 0,-14 0 0,-1 6 0,0 8 0,0 2 0,8 4 0,-5 0 0,5 2 0,0-1 0,-15 11 0,27-12 0,-18 6 0,30-9 0,-6-4 0,13 4 0,-5-4 0,11 4 0,-11 0 0,11-5 0,-10 5 0,9 0 0,-3-5 0,4 11 0,1-11 0,-1 10 0,1-4 0,4 6 0,-3-1 0,9 1 0,-5 0 0,6 0 0,0 6 0,0-4 0,0 11 0,0 6 0,0-2 0,0 9 0,0-18 0,6 6 0,1-6 0,11 0 0,-3 5 0,8-4 0,-3-1 0,0 5 0,4-5 0,0 11 0,4-3 0,-4-4 0,-1-5 0,-10-14 0,10 6 0,-11-11 0,10 10 0,-9-10 0,3 5 0,1-6 0,-5 0 0,11 1 0,-5-6 0,0 4 0,5-9 0,2 10 0,0-10 0,6 5 0,0-6 0,1 0 0,7 0 0,-6 0 0,4 0 0,3 0 0,2 0 0,5 0 0,-8 0 0,0 0 0,0 0 0,-6 0 0,4 0 0,-5 0 0,1-5 0,4 3 0,-11-8 0,5-2 0,-1-2 0,7-14 0,3 12 0,-4-12 0,-5 14 0,-1-9 0,-4 9 0,5-10 0,-1 5 0,-4 0 0,5-5 0,-7 11 0,-1-10 0,1 5 0,-6 0 0,-1 1 0,-5 0 0,-1 10 0,0-9 0,0 10 0,-5-5 0,-1 1 0,-5-7 0,0-1 0,0-6 0,0 0 0,0-7 0,0-1 0,0-7 0,0 6 0,0-4 0,0 4 0,0 1 0,0 1 0,0 13 0,0-4 0,0 3 0,0 1 0,0-4 0,0 9 0,0-3 0,0-1 0,0 5 0,0-5 0,0 0 0,0 5 0,0-10 0,-5 9 0,-1-3 0,0-1 0,-3 5 0,2-11 0,-9 6 0,4-7 0,-4 7 0,5 1 0,0 5 0,1 0 0,-1 0 0,0 1 0,1-1 0,-1 0 0,0-6 0,-6 4 0,4-4 0,-9 0 0,10 5 0,-10-11 0,4 5 0,-6 0 0,0-5 0,0 10 0,6-10 0,-4 10 0,3-4 0,1-1 0,1 6 0,6-5 0,0 11 0,0-4 0,5 4 0,-3 0 0,3-3 0,-9 8 0,3-8 0,-3 3 0,-7-5 0,9 5 0,-8 1 0,15 5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3T12:35:14.742"/>
    </inkml:context>
    <inkml:brush xml:id="br0">
      <inkml:brushProperty name="width" value="0.05" units="cm"/>
      <inkml:brushProperty name="height" value="0.05" units="cm"/>
      <inkml:brushProperty name="color" value="#E71224"/>
    </inkml:brush>
  </inkml:definitions>
  <inkml:trace contextRef="#ctx0" brushRef="#br0">827 56 24575,'-16'0'0,"-8"0"0,-1 0 0,-6 0 0,1 0 0,-3 0 0,1 0 0,-5 0 0,5 0 0,0 0 0,1 0 0,0 0 0,6 0 0,-12 0 0,17 0 0,-9 0 0,17 0 0,-5 0 0,7 4 0,-1-3 0,1 9 0,-1-9 0,-5 9 0,3-4 0,-9 6 0,4-1 0,-6-4 0,1 3 0,-1-3 0,0 5 0,0-1 0,1 1 0,5 0 0,-4-1 0,9 0 0,2 0 0,1 0 0,9-1 0,-4 1 0,5-2 0,0 1 0,0 0 0,5 0 0,1 0 0,11 2 0,-5-1 0,17 1 0,-9-1 0,11 2 0,0-1 0,-6 0 0,13 7 0,-6-5 0,7 4 0,0-5 0,9 1 0,-7-1 0,6 1 0,-8-1 0,0 0 0,0 0 0,1 0 0,-1 0 0,0 0 0,-7-1 0,6 1 0,-6-6 0,7 4 0,-6-9 0,4 9 0,-4-4 0,6 6 0,-7-5 0,6 3 0,-6-3 0,7-1 0,0 4 0,1-4 0,-1 1 0,-7 3 0,6-10 0,-6 10 0,7-10 0,0 11 0,1-11 0,-8 11 0,6-11 0,-6 4 0,7-5 0,-6 0 0,4 6 0,-5-5 0,8 5 0,-8-6 0,6 0 0,-6 0 0,0 0 0,6 0 0,-6 0 0,7 0 0,-6 0 0,4 0 0,-4 0 0,14 0 0,-6 0 0,6 0 0,-8 0 0,0 0 0,0 0 0,9 0 0,-7 0 0,6 0 0,-8 0 0,8 0 0,-6 0 0,6 0 0,0 0 0,2 0 0,0 0 0,6 0 0,-6 0 0,8 0 0,9 0 0,-7 0 0,7 0 0,-9-6 0,9 4 0,2-11 0,9 4 0,0 1 0,0-6 0,0 12 0,-1-5 0,1 1 0,0 4 0,0-5 0,-9 7 0,7 0 0,-16 0 0,7 0 0,0 0 0,-7 0 0,6 0 0,-8 0 0,0 0 0,9 0 0,-7 0 0,7 0 0,-9 0 0,-8 0 0,6 0 0,-6 0 0,0 0 0,6 0 0,-14 0 0,6 0 0,-14 0 0,4 0 0,-11 0 0,11 0 0,-11 0 0,5 0 0,-1 0 0,-4 0 0,5 0 0,-7 0 0,0 0 0,-1 0 0,8 0 0,-5 0 0,4 0 0,-6 0 0,0 0 0,7 0 0,-5 0 0,11 0 0,-11 0 0,4 0 0,1 0 0,-5 0 0,4 0 0,-6 0 0,0 0 0,0 0 0,0 0 0,0 0 0,7 0 0,-6 0 0,6 0 0,-7 0 0,0-5 0,-6 3 0,4-8 0,-4 8 0,1-8 0,3 4 0,-10-1 0,5-3 0,0 4 0,-5-11 0,5 4 0,0-4 0,-4 0 0,5-2 0,-7 1 0,1-4 0,-1 9 0,0-3 0,0 5 0,0 0 0,-5 0 0,4 5 0,-9-4 0,4 5 0,0-6 0,-4 0 0,4 1 0,0-7 0,-3 5 0,3-11 0,-5 5 0,0-6 0,0 0 0,0 6 0,0-5 0,0 11 0,0-10 0,0 9 0,0-3 0,-5 5 0,-1 5 0,-10-4 0,4 4 0,-5-6 0,0 1 0,5 0 0,-10 4 0,4-3 0,0 9 0,-4-10 0,4 4 0,-6 1 0,0 0 0,1 1 0,-1 3 0,0-3 0,0 0 0,-6 3 0,4-3 0,-11 5 0,12 0 0,-13 0 0,6 0 0,0 0 0,-5 0 0,4 0 0,1 0 0,-5 0 0,11 0 0,-11 0 0,11 0 0,-4 0 0,6 0 0,1 0 0,-1 0 0,6 0 0,-4 0 0,4 0 0,-6 0 0,6 0 0,-4 0 0,10 0 0,-11 0 0,11 0 0,-10 0 0,10-5 0,-11 4 0,11-4 0,-10 5 0,4 0 0,-12 0 0,4 0 0,-11 0 0,11 0 0,-11 0 0,11 0 0,-11 0 0,12 0 0,-13 0 0,13 0 0,-12 0 0,11 0 0,-4 0 0,-1 0 0,6 0 0,-13 0 0,13 0 0,-12 6 0,4-4 0,1 3 0,-5-5 0,5 0 0,-1 0 0,-4 0 0,5 0 0,0 0 0,-6 0 0,6 0 0,-15 0 0,6 0 0,-14 0 0,14 6 0,-14-4 0,14 3 0,-13-5 0,5 0 0,0 0 0,2 0 0,0 0 0,6 0 0,-6 0 0,0 0 0,6 0 0,-6 0 0,8 0 0,0 0 0,7 0 0,-5 0 0,11 0 0,-4 0 0,6 0 0,0 0 0,0 0 0,1 0 0,-1-5 0,0 4 0,6-10 0,-4 10 0,4-9 0,-12 9 0,4-5 0,-11 6 0,11 0 0,-11-5 0,5 3 0,-15-4 0,6 6 0,-14 0 0,14 0 0,-14 0 0,14 0 0,-14 0 0,14 0 0,-13 0 0,5 0 0,0 0 0,-6 0 0,6 0 0,0 0 0,2 0 0,8 0 0,0 0 0,7 0 0,2 0 0,6 0 0,6 0 0,-4 0 0,9 0 0,-9 0 0,10 0 0,-5 0 0,1 0 0,-2 0 0,0 0 0,-4 0 0,10 0 0,-11 0 0,5 0 0,-5 0 0,-1 0 0,-7 0 0,6 0 0,-12 0 0,11 0 0,-4 0 0,-1 0 0,6 0 0,-6 0 0,7 0 0,1 0 0,-1 0 0,0 0 0,6 0 0,2 0 0,-1 0 0,5 0 0,-4 0 0,5 0 0,0 0 0,0 0 0,1 0 0,-7 0 0,5 0 0,-5 0 0,7 0 0,-1 0 0,0 0 0,1 0 0,-1 0 0,0 0 0,0 0 0,-5 0 0,4 0 0,-5 0 0,6 0 0,1 0 0,-7 0 0,5 0 0,-5 0 0,7 0 0,-7 0 0,5 0 0,-4 0 0,5 0 0,-6 0 0,5 0 0,-4 0 0,5 0 0,-6 0 0,5 0 0,-4 0 0,5 0 0,1 0 0,-4 0 0,-3 0 0,-4 0 0,-2 0 0,-1 0 0,1 0 0,-1 0 0,6 0 0,1 0 0,7 0 0,-1 0 0,0 0 0,-3 0 0,-4 0 0,-3 0 0,-10 6 0,6 1 0,-13 6 0,23-7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F75B9-79B8-C84F-871B-AF8A45228698}" type="datetimeFigureOut">
              <a:rPr lang="en-US" smtClean="0"/>
              <a:t>4/23/21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43560-3331-674A-8CD6-25DB5F0A0698}" type="slidenum">
              <a:rPr lang="en-US" smtClean="0"/>
              <a:t>‹#›</a:t>
            </a:fld>
            <a:endParaRPr lang="en-US"/>
          </a:p>
        </p:txBody>
      </p:sp>
    </p:spTree>
    <p:extLst>
      <p:ext uri="{BB962C8B-B14F-4D97-AF65-F5344CB8AC3E}">
        <p14:creationId xmlns:p14="http://schemas.microsoft.com/office/powerpoint/2010/main" val="1956165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43560-3331-674A-8CD6-25DB5F0A0698}" type="slidenum">
              <a:rPr lang="en-US" smtClean="0"/>
              <a:t>10</a:t>
            </a:fld>
            <a:endParaRPr lang="en-US"/>
          </a:p>
        </p:txBody>
      </p:sp>
    </p:spTree>
    <p:extLst>
      <p:ext uri="{BB962C8B-B14F-4D97-AF65-F5344CB8AC3E}">
        <p14:creationId xmlns:p14="http://schemas.microsoft.com/office/powerpoint/2010/main" val="781208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43560-3331-674A-8CD6-25DB5F0A0698}" type="slidenum">
              <a:rPr lang="en-US" smtClean="0"/>
              <a:t>12</a:t>
            </a:fld>
            <a:endParaRPr lang="en-US"/>
          </a:p>
        </p:txBody>
      </p:sp>
    </p:spTree>
    <p:extLst>
      <p:ext uri="{BB962C8B-B14F-4D97-AF65-F5344CB8AC3E}">
        <p14:creationId xmlns:p14="http://schemas.microsoft.com/office/powerpoint/2010/main" val="1623637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43560-3331-674A-8CD6-25DB5F0A0698}" type="slidenum">
              <a:rPr lang="en-US" smtClean="0"/>
              <a:t>13</a:t>
            </a:fld>
            <a:endParaRPr lang="en-US"/>
          </a:p>
        </p:txBody>
      </p:sp>
    </p:spTree>
    <p:extLst>
      <p:ext uri="{BB962C8B-B14F-4D97-AF65-F5344CB8AC3E}">
        <p14:creationId xmlns:p14="http://schemas.microsoft.com/office/powerpoint/2010/main" val="3540424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43560-3331-674A-8CD6-25DB5F0A0698}" type="slidenum">
              <a:rPr lang="en-US" smtClean="0"/>
              <a:t>15</a:t>
            </a:fld>
            <a:endParaRPr lang="en-US"/>
          </a:p>
        </p:txBody>
      </p:sp>
    </p:spTree>
    <p:extLst>
      <p:ext uri="{BB962C8B-B14F-4D97-AF65-F5344CB8AC3E}">
        <p14:creationId xmlns:p14="http://schemas.microsoft.com/office/powerpoint/2010/main" val="2027612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E661DE7-EA9B-9841-A7B2-4862D82C9ACA}" type="datetimeFigureOut">
              <a:rPr lang="en-US" smtClean="0"/>
              <a:t>4/23/21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3761619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661DE7-EA9B-9841-A7B2-4862D82C9ACA}" type="datetimeFigureOut">
              <a:rPr lang="en-US" smtClean="0"/>
              <a:t>4/23/21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2147430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661DE7-EA9B-9841-A7B2-4862D82C9ACA}" type="datetimeFigureOut">
              <a:rPr lang="en-US" smtClean="0"/>
              <a:t>4/23/21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3502170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661DE7-EA9B-9841-A7B2-4862D82C9ACA}" type="datetimeFigureOut">
              <a:rPr lang="en-US" smtClean="0"/>
              <a:t>4/23/21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86A4-F976-0D44-AFAE-D9E57D361F2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29070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661DE7-EA9B-9841-A7B2-4862D82C9ACA}" type="datetimeFigureOut">
              <a:rPr lang="en-US" smtClean="0"/>
              <a:t>4/23/21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1239302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661DE7-EA9B-9841-A7B2-4862D82C9ACA}" type="datetimeFigureOut">
              <a:rPr lang="en-US" smtClean="0"/>
              <a:t>4/23/21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985634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661DE7-EA9B-9841-A7B2-4862D82C9ACA}" type="datetimeFigureOut">
              <a:rPr lang="en-US" smtClean="0"/>
              <a:t>4/23/21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220021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661DE7-EA9B-9841-A7B2-4862D82C9ACA}" type="datetimeFigureOut">
              <a:rPr lang="en-US" smtClean="0"/>
              <a:t>4/23/21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823735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661DE7-EA9B-9841-A7B2-4862D82C9ACA}" type="datetimeFigureOut">
              <a:rPr lang="en-US" smtClean="0"/>
              <a:t>4/23/21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2071075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661DE7-EA9B-9841-A7B2-4862D82C9ACA}" type="datetimeFigureOut">
              <a:rPr lang="en-US" smtClean="0"/>
              <a:t>4/23/21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1116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661DE7-EA9B-9841-A7B2-4862D82C9ACA}" type="datetimeFigureOut">
              <a:rPr lang="en-US" smtClean="0"/>
              <a:t>4/23/21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185232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661DE7-EA9B-9841-A7B2-4862D82C9ACA}" type="datetimeFigureOut">
              <a:rPr lang="en-US" smtClean="0"/>
              <a:t>4/23/21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879170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661DE7-EA9B-9841-A7B2-4862D82C9ACA}" type="datetimeFigureOut">
              <a:rPr lang="en-US" smtClean="0"/>
              <a:t>4/23/21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2513639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661DE7-EA9B-9841-A7B2-4862D82C9ACA}" type="datetimeFigureOut">
              <a:rPr lang="en-US" smtClean="0"/>
              <a:t>4/23/21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221749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661DE7-EA9B-9841-A7B2-4862D82C9ACA}" type="datetimeFigureOut">
              <a:rPr lang="en-US" smtClean="0"/>
              <a:t>4/23/21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1874721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661DE7-EA9B-9841-A7B2-4862D82C9ACA}" type="datetimeFigureOut">
              <a:rPr lang="en-US" smtClean="0"/>
              <a:t>4/23/21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1102384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661DE7-EA9B-9841-A7B2-4862D82C9ACA}" type="datetimeFigureOut">
              <a:rPr lang="en-US" smtClean="0"/>
              <a:t>4/23/21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9986A4-F976-0D44-AFAE-D9E57D361F2E}" type="slidenum">
              <a:rPr lang="en-US" smtClean="0"/>
              <a:t>‹#›</a:t>
            </a:fld>
            <a:endParaRPr lang="en-US"/>
          </a:p>
        </p:txBody>
      </p:sp>
    </p:spTree>
    <p:extLst>
      <p:ext uri="{BB962C8B-B14F-4D97-AF65-F5344CB8AC3E}">
        <p14:creationId xmlns:p14="http://schemas.microsoft.com/office/powerpoint/2010/main" val="831310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E661DE7-EA9B-9841-A7B2-4862D82C9ACA}" type="datetimeFigureOut">
              <a:rPr lang="en-US" smtClean="0"/>
              <a:t>4/23/21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9986A4-F976-0D44-AFAE-D9E57D361F2E}" type="slidenum">
              <a:rPr lang="en-US" smtClean="0"/>
              <a:t>‹#›</a:t>
            </a:fld>
            <a:endParaRPr lang="en-US"/>
          </a:p>
        </p:txBody>
      </p:sp>
    </p:spTree>
    <p:extLst>
      <p:ext uri="{BB962C8B-B14F-4D97-AF65-F5344CB8AC3E}">
        <p14:creationId xmlns:p14="http://schemas.microsoft.com/office/powerpoint/2010/main" val="2706895134"/>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en.wikipedia.org/wiki/Taco" TargetMode="External"/><Relationship Id="rId5" Type="http://schemas.openxmlformats.org/officeDocument/2006/relationships/hyperlink" Target="https://en.wikipedia.org/wiki/Ramen" TargetMode="External"/><Relationship Id="rId4" Type="http://schemas.openxmlformats.org/officeDocument/2006/relationships/hyperlink" Target="https://en.wikipedia.org/wiki/Sichuan_cuisin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customXml" Target="../ink/ink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ltimahub-import-trade.com/courses/sales-nlp-online-training-cours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tackoverflow.com/questions/2718196/find-all-chinese-text-in-a-string-using-python-and-regex"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datacamp.com/community/tutorials/wordcloud-python"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061D-E610-0F4D-AD89-70D5A6E19244}"/>
              </a:ext>
            </a:extLst>
          </p:cNvPr>
          <p:cNvSpPr>
            <a:spLocks noGrp="1"/>
          </p:cNvSpPr>
          <p:nvPr>
            <p:ph type="ctrTitle"/>
          </p:nvPr>
        </p:nvSpPr>
        <p:spPr/>
        <p:txBody>
          <a:bodyPr/>
          <a:lstStyle/>
          <a:p>
            <a:r>
              <a:rPr lang="en-US" dirty="0"/>
              <a:t>Project 3:</a:t>
            </a:r>
          </a:p>
        </p:txBody>
      </p:sp>
      <p:sp>
        <p:nvSpPr>
          <p:cNvPr id="3" name="Subtitle 2">
            <a:extLst>
              <a:ext uri="{FF2B5EF4-FFF2-40B4-BE49-F238E27FC236}">
                <a16:creationId xmlns:a16="http://schemas.microsoft.com/office/drawing/2014/main" id="{049AE507-9F10-BA4F-9B81-C1AB102F099A}"/>
              </a:ext>
            </a:extLst>
          </p:cNvPr>
          <p:cNvSpPr>
            <a:spLocks noGrp="1"/>
          </p:cNvSpPr>
          <p:nvPr>
            <p:ph type="subTitle" idx="1"/>
          </p:nvPr>
        </p:nvSpPr>
        <p:spPr/>
        <p:txBody>
          <a:bodyPr/>
          <a:lstStyle/>
          <a:p>
            <a:r>
              <a:rPr lang="en-US" dirty="0"/>
              <a:t>TEXT CLASSIFICATION USING NATURAL LANGUAGE PROCESSING (NLP)</a:t>
            </a:r>
          </a:p>
        </p:txBody>
      </p:sp>
      <p:sp>
        <p:nvSpPr>
          <p:cNvPr id="4" name="Rectangle 3">
            <a:extLst>
              <a:ext uri="{FF2B5EF4-FFF2-40B4-BE49-F238E27FC236}">
                <a16:creationId xmlns:a16="http://schemas.microsoft.com/office/drawing/2014/main" id="{2C330C28-D67D-AB4F-B249-8F342C278D4A}"/>
              </a:ext>
            </a:extLst>
          </p:cNvPr>
          <p:cNvSpPr/>
          <p:nvPr/>
        </p:nvSpPr>
        <p:spPr>
          <a:xfrm>
            <a:off x="3444885" y="6095481"/>
            <a:ext cx="5302230" cy="461665"/>
          </a:xfrm>
          <a:prstGeom prst="rect">
            <a:avLst/>
          </a:prstGeom>
          <a:noFill/>
        </p:spPr>
        <p:txBody>
          <a:bodyPr wrap="square">
            <a:spAutoFit/>
          </a:bodyPr>
          <a:lstStyle/>
          <a:p>
            <a:pPr algn="ctr"/>
            <a:r>
              <a:rPr lang="en-US" sz="2400" dirty="0" err="1">
                <a:solidFill>
                  <a:schemeClr val="bg2">
                    <a:lumMod val="20000"/>
                    <a:lumOff val="80000"/>
                  </a:schemeClr>
                </a:solidFill>
              </a:rPr>
              <a:t>Samay</a:t>
            </a:r>
            <a:r>
              <a:rPr lang="en-US" sz="2400" dirty="0">
                <a:solidFill>
                  <a:schemeClr val="bg2">
                    <a:lumMod val="20000"/>
                    <a:lumOff val="80000"/>
                  </a:schemeClr>
                </a:solidFill>
              </a:rPr>
              <a:t> Shah | General Assembly | 2021</a:t>
            </a:r>
          </a:p>
        </p:txBody>
      </p:sp>
    </p:spTree>
    <p:extLst>
      <p:ext uri="{BB962C8B-B14F-4D97-AF65-F5344CB8AC3E}">
        <p14:creationId xmlns:p14="http://schemas.microsoft.com/office/powerpoint/2010/main" val="3964608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B08F44-9FA5-0343-833D-511EC3E49FD5}"/>
              </a:ext>
            </a:extLst>
          </p:cNvPr>
          <p:cNvPicPr>
            <a:picLocks noChangeAspect="1"/>
          </p:cNvPicPr>
          <p:nvPr/>
        </p:nvPicPr>
        <p:blipFill rotWithShape="1">
          <a:blip r:embed="rId3"/>
          <a:srcRect t="8031" r="7844" b="8195"/>
          <a:stretch/>
        </p:blipFill>
        <p:spPr>
          <a:xfrm>
            <a:off x="640016" y="265670"/>
            <a:ext cx="8565767" cy="6326660"/>
          </a:xfrm>
          <a:prstGeom prst="rect">
            <a:avLst/>
          </a:prstGeom>
        </p:spPr>
      </p:pic>
      <p:sp>
        <p:nvSpPr>
          <p:cNvPr id="6" name="TextBox 5">
            <a:extLst>
              <a:ext uri="{FF2B5EF4-FFF2-40B4-BE49-F238E27FC236}">
                <a16:creationId xmlns:a16="http://schemas.microsoft.com/office/drawing/2014/main" id="{4F4A233F-EC39-E147-8607-2D139C5357CD}"/>
              </a:ext>
            </a:extLst>
          </p:cNvPr>
          <p:cNvSpPr txBox="1"/>
          <p:nvPr/>
        </p:nvSpPr>
        <p:spPr>
          <a:xfrm>
            <a:off x="9551773" y="580767"/>
            <a:ext cx="2286000" cy="4247317"/>
          </a:xfrm>
          <a:prstGeom prst="rect">
            <a:avLst/>
          </a:prstGeom>
          <a:noFill/>
        </p:spPr>
        <p:txBody>
          <a:bodyPr wrap="square" rtlCol="0">
            <a:spAutoFit/>
          </a:bodyPr>
          <a:lstStyle/>
          <a:p>
            <a:r>
              <a:rPr lang="en-US" dirty="0"/>
              <a:t>Based on top and bottom 20 words, we can see clear separation of classes by coefficient weights. These would be some of our </a:t>
            </a:r>
            <a:r>
              <a:rPr lang="en-US" i="1" dirty="0">
                <a:solidFill>
                  <a:srgbClr val="FFFF00"/>
                </a:solidFill>
              </a:rPr>
              <a:t>top</a:t>
            </a:r>
            <a:r>
              <a:rPr lang="en-US" dirty="0">
                <a:solidFill>
                  <a:srgbClr val="FFFF00"/>
                </a:solidFill>
              </a:rPr>
              <a:t> </a:t>
            </a:r>
            <a:r>
              <a:rPr lang="en-US" i="1" dirty="0">
                <a:solidFill>
                  <a:srgbClr val="FFFF00"/>
                </a:solidFill>
              </a:rPr>
              <a:t>keywords</a:t>
            </a:r>
            <a:r>
              <a:rPr lang="en-US" dirty="0">
                <a:solidFill>
                  <a:srgbClr val="FFFF00"/>
                </a:solidFill>
              </a:rPr>
              <a:t> </a:t>
            </a:r>
            <a:r>
              <a:rPr lang="en-US" dirty="0"/>
              <a:t>to recommend for SEO optimization for Japanese and Mexican Cuisines. Chinese keywords blend with Japanese and hence fall some where in the middle.</a:t>
            </a:r>
          </a:p>
        </p:txBody>
      </p:sp>
      <p:sp>
        <p:nvSpPr>
          <p:cNvPr id="10" name="Oval 9">
            <a:extLst>
              <a:ext uri="{FF2B5EF4-FFF2-40B4-BE49-F238E27FC236}">
                <a16:creationId xmlns:a16="http://schemas.microsoft.com/office/drawing/2014/main" id="{AA36DAD0-68D0-6A4D-953F-7CA2D87F3811}"/>
              </a:ext>
            </a:extLst>
          </p:cNvPr>
          <p:cNvSpPr/>
          <p:nvPr/>
        </p:nvSpPr>
        <p:spPr>
          <a:xfrm>
            <a:off x="1087395" y="6091881"/>
            <a:ext cx="827903" cy="2471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5E825B3-A828-B942-8917-A4BD671DDC7A}"/>
              </a:ext>
            </a:extLst>
          </p:cNvPr>
          <p:cNvSpPr/>
          <p:nvPr/>
        </p:nvSpPr>
        <p:spPr>
          <a:xfrm>
            <a:off x="1087395" y="5795319"/>
            <a:ext cx="827903" cy="2471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8A85F9-49E7-B340-877A-9D714C7F5B75}"/>
              </a:ext>
            </a:extLst>
          </p:cNvPr>
          <p:cNvSpPr/>
          <p:nvPr/>
        </p:nvSpPr>
        <p:spPr>
          <a:xfrm>
            <a:off x="1087395" y="506626"/>
            <a:ext cx="827903" cy="2471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3854359-9C8D-2F49-A666-2D0358212FBA}"/>
              </a:ext>
            </a:extLst>
          </p:cNvPr>
          <p:cNvCxnSpPr>
            <a:cxnSpLocks/>
          </p:cNvCxnSpPr>
          <p:nvPr/>
        </p:nvCxnSpPr>
        <p:spPr>
          <a:xfrm flipV="1">
            <a:off x="1087395" y="5362832"/>
            <a:ext cx="363257" cy="130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01E812-C83A-3940-9819-20718FDA24A0}"/>
              </a:ext>
            </a:extLst>
          </p:cNvPr>
          <p:cNvCxnSpPr>
            <a:cxnSpLocks/>
          </p:cNvCxnSpPr>
          <p:nvPr/>
        </p:nvCxnSpPr>
        <p:spPr>
          <a:xfrm>
            <a:off x="1142999" y="830479"/>
            <a:ext cx="307653" cy="2198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7BE6F0-52AC-8B43-AE61-65E28B36DABD}"/>
              </a:ext>
            </a:extLst>
          </p:cNvPr>
          <p:cNvCxnSpPr>
            <a:cxnSpLocks/>
          </p:cNvCxnSpPr>
          <p:nvPr/>
        </p:nvCxnSpPr>
        <p:spPr>
          <a:xfrm flipV="1">
            <a:off x="963826" y="3917093"/>
            <a:ext cx="358347" cy="617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2C8408-1648-5047-B311-FCC483EE15DC}"/>
              </a:ext>
            </a:extLst>
          </p:cNvPr>
          <p:cNvSpPr txBox="1"/>
          <p:nvPr/>
        </p:nvSpPr>
        <p:spPr>
          <a:xfrm>
            <a:off x="670987" y="3840375"/>
            <a:ext cx="585679" cy="276999"/>
          </a:xfrm>
          <a:prstGeom prst="rect">
            <a:avLst/>
          </a:prstGeom>
          <a:noFill/>
        </p:spPr>
        <p:txBody>
          <a:bodyPr wrap="square" rtlCol="0">
            <a:spAutoFit/>
          </a:bodyPr>
          <a:lstStyle/>
          <a:p>
            <a:r>
              <a:rPr lang="en-US" sz="1200" dirty="0">
                <a:solidFill>
                  <a:srgbClr val="FF0000"/>
                </a:solidFill>
                <a:hlinkClick r:id="rId4">
                  <a:extLst>
                    <a:ext uri="{A12FA001-AC4F-418D-AE19-62706E023703}">
                      <ahyp:hlinkClr xmlns:ahyp="http://schemas.microsoft.com/office/drawing/2018/hyperlinkcolor" val="tx"/>
                    </a:ext>
                  </a:extLst>
                </a:hlinkClick>
              </a:rPr>
              <a:t>Ref</a:t>
            </a:r>
            <a:endParaRPr lang="en-US" sz="1200" dirty="0">
              <a:solidFill>
                <a:srgbClr val="FF0000"/>
              </a:solidFill>
            </a:endParaRPr>
          </a:p>
        </p:txBody>
      </p:sp>
      <p:sp>
        <p:nvSpPr>
          <p:cNvPr id="23" name="TextBox 22">
            <a:extLst>
              <a:ext uri="{FF2B5EF4-FFF2-40B4-BE49-F238E27FC236}">
                <a16:creationId xmlns:a16="http://schemas.microsoft.com/office/drawing/2014/main" id="{E8C15DFD-67EA-2544-982E-ED9256CFBAF1}"/>
              </a:ext>
            </a:extLst>
          </p:cNvPr>
          <p:cNvSpPr txBox="1"/>
          <p:nvPr/>
        </p:nvSpPr>
        <p:spPr>
          <a:xfrm>
            <a:off x="822990" y="681939"/>
            <a:ext cx="585679" cy="276999"/>
          </a:xfrm>
          <a:prstGeom prst="rect">
            <a:avLst/>
          </a:prstGeom>
          <a:noFill/>
        </p:spPr>
        <p:txBody>
          <a:bodyPr wrap="square" rtlCol="0">
            <a:spAutoFit/>
          </a:bodyPr>
          <a:lstStyle/>
          <a:p>
            <a:r>
              <a:rPr lang="en-US" sz="1200" dirty="0">
                <a:solidFill>
                  <a:srgbClr val="FF0000"/>
                </a:solidFill>
                <a:hlinkClick r:id="rId5">
                  <a:extLst>
                    <a:ext uri="{A12FA001-AC4F-418D-AE19-62706E023703}">
                      <ahyp:hlinkClr xmlns:ahyp="http://schemas.microsoft.com/office/drawing/2018/hyperlinkcolor" val="tx"/>
                    </a:ext>
                  </a:extLst>
                </a:hlinkClick>
              </a:rPr>
              <a:t>Ref</a:t>
            </a:r>
            <a:endParaRPr lang="en-US" sz="1200" dirty="0">
              <a:solidFill>
                <a:srgbClr val="FF0000"/>
              </a:solidFill>
            </a:endParaRPr>
          </a:p>
        </p:txBody>
      </p:sp>
      <p:sp>
        <p:nvSpPr>
          <p:cNvPr id="26" name="TextBox 25">
            <a:extLst>
              <a:ext uri="{FF2B5EF4-FFF2-40B4-BE49-F238E27FC236}">
                <a16:creationId xmlns:a16="http://schemas.microsoft.com/office/drawing/2014/main" id="{44FFBE61-466D-E044-AFFB-453645969B2F}"/>
              </a:ext>
            </a:extLst>
          </p:cNvPr>
          <p:cNvSpPr txBox="1"/>
          <p:nvPr/>
        </p:nvSpPr>
        <p:spPr>
          <a:xfrm>
            <a:off x="736493" y="5355107"/>
            <a:ext cx="585679" cy="276999"/>
          </a:xfrm>
          <a:prstGeom prst="rect">
            <a:avLst/>
          </a:prstGeom>
          <a:noFill/>
        </p:spPr>
        <p:txBody>
          <a:bodyPr wrap="square" rtlCol="0">
            <a:spAutoFit/>
          </a:bodyPr>
          <a:lstStyle/>
          <a:p>
            <a:r>
              <a:rPr lang="en-US" sz="1200" dirty="0">
                <a:solidFill>
                  <a:srgbClr val="FF0000"/>
                </a:solidFill>
                <a:hlinkClick r:id="rId6">
                  <a:extLst>
                    <a:ext uri="{A12FA001-AC4F-418D-AE19-62706E023703}">
                      <ahyp:hlinkClr xmlns:ahyp="http://schemas.microsoft.com/office/drawing/2018/hyperlinkcolor" val="tx"/>
                    </a:ext>
                  </a:extLst>
                </a:hlinkClick>
              </a:rPr>
              <a:t>Ref</a:t>
            </a:r>
            <a:endParaRPr lang="en-US" sz="1200" dirty="0">
              <a:solidFill>
                <a:srgbClr val="FF0000"/>
              </a:solidFill>
            </a:endParaRPr>
          </a:p>
        </p:txBody>
      </p:sp>
    </p:spTree>
    <p:extLst>
      <p:ext uri="{BB962C8B-B14F-4D97-AF65-F5344CB8AC3E}">
        <p14:creationId xmlns:p14="http://schemas.microsoft.com/office/powerpoint/2010/main" val="3407119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5C43-1277-474C-8527-E09C522FFE91}"/>
              </a:ext>
            </a:extLst>
          </p:cNvPr>
          <p:cNvSpPr>
            <a:spLocks noGrp="1"/>
          </p:cNvSpPr>
          <p:nvPr>
            <p:ph type="title"/>
          </p:nvPr>
        </p:nvSpPr>
        <p:spPr>
          <a:xfrm>
            <a:off x="1141413" y="618518"/>
            <a:ext cx="4954584" cy="1478570"/>
          </a:xfrm>
        </p:spPr>
        <p:txBody>
          <a:bodyPr>
            <a:normAutofit/>
          </a:bodyPr>
          <a:lstStyle/>
          <a:p>
            <a:r>
              <a:rPr lang="en-US" dirty="0"/>
              <a:t>4. Model#2: </a:t>
            </a:r>
            <a:br>
              <a:rPr lang="en-US" dirty="0"/>
            </a:br>
            <a:r>
              <a:rPr lang="en-US" dirty="0"/>
              <a:t>Random Forest</a:t>
            </a:r>
          </a:p>
        </p:txBody>
      </p:sp>
      <p:sp>
        <p:nvSpPr>
          <p:cNvPr id="3" name="Content Placeholder 2">
            <a:extLst>
              <a:ext uri="{FF2B5EF4-FFF2-40B4-BE49-F238E27FC236}">
                <a16:creationId xmlns:a16="http://schemas.microsoft.com/office/drawing/2014/main" id="{4E4A4AE8-7836-D947-8C56-8BE8317E7E08}"/>
              </a:ext>
            </a:extLst>
          </p:cNvPr>
          <p:cNvSpPr>
            <a:spLocks noGrp="1"/>
          </p:cNvSpPr>
          <p:nvPr>
            <p:ph idx="1"/>
          </p:nvPr>
        </p:nvSpPr>
        <p:spPr>
          <a:xfrm>
            <a:off x="1141412" y="2249487"/>
            <a:ext cx="4159931" cy="3541714"/>
          </a:xfrm>
        </p:spPr>
        <p:txBody>
          <a:bodyPr>
            <a:normAutofit lnSpcReduction="10000"/>
          </a:bodyPr>
          <a:lstStyle/>
          <a:p>
            <a:r>
              <a:rPr lang="en-US" dirty="0"/>
              <a:t>Cross Val Score: 0.694</a:t>
            </a:r>
          </a:p>
          <a:p>
            <a:r>
              <a:rPr lang="en-US" dirty="0"/>
              <a:t>Train Accuracy: 0.719</a:t>
            </a:r>
          </a:p>
          <a:p>
            <a:r>
              <a:rPr lang="en-US" dirty="0"/>
              <a:t>Test Accuracy: 0.711</a:t>
            </a:r>
          </a:p>
          <a:p>
            <a:r>
              <a:rPr lang="en-US" dirty="0"/>
              <a:t>Area under ROC curve: 0.90</a:t>
            </a:r>
          </a:p>
          <a:p>
            <a:r>
              <a:rPr lang="en-US" dirty="0"/>
              <a:t>Verdict: </a:t>
            </a:r>
          </a:p>
          <a:p>
            <a:pPr marL="0" indent="0">
              <a:buNone/>
            </a:pPr>
            <a:r>
              <a:rPr lang="en-US" i="1" u="sng" dirty="0"/>
              <a:t>Consistent results, but less separated categories.</a:t>
            </a:r>
          </a:p>
        </p:txBody>
      </p:sp>
      <p:cxnSp>
        <p:nvCxnSpPr>
          <p:cNvPr id="14" name="Straight Connector 13">
            <a:extLst>
              <a:ext uri="{FF2B5EF4-FFF2-40B4-BE49-F238E27FC236}">
                <a16:creationId xmlns:a16="http://schemas.microsoft.com/office/drawing/2014/main" id="{7BF93B90-9D24-894C-85E2-FA6CE13A281C}"/>
              </a:ext>
            </a:extLst>
          </p:cNvPr>
          <p:cNvCxnSpPr>
            <a:cxnSpLocks/>
          </p:cNvCxnSpPr>
          <p:nvPr/>
        </p:nvCxnSpPr>
        <p:spPr>
          <a:xfrm>
            <a:off x="6096000" y="1135505"/>
            <a:ext cx="0" cy="4586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567A2CEC-C2D2-7D44-B21A-134D9447ABDD}"/>
              </a:ext>
            </a:extLst>
          </p:cNvPr>
          <p:cNvSpPr txBox="1">
            <a:spLocks/>
          </p:cNvSpPr>
          <p:nvPr/>
        </p:nvSpPr>
        <p:spPr>
          <a:xfrm>
            <a:off x="6890655" y="618518"/>
            <a:ext cx="4954584"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4. Model#2_2: </a:t>
            </a:r>
            <a:br>
              <a:rPr lang="en-US" dirty="0"/>
            </a:br>
            <a:r>
              <a:rPr lang="en-US" dirty="0"/>
              <a:t>Ada-Boost</a:t>
            </a:r>
          </a:p>
        </p:txBody>
      </p:sp>
      <p:sp>
        <p:nvSpPr>
          <p:cNvPr id="20" name="Content Placeholder 2">
            <a:extLst>
              <a:ext uri="{FF2B5EF4-FFF2-40B4-BE49-F238E27FC236}">
                <a16:creationId xmlns:a16="http://schemas.microsoft.com/office/drawing/2014/main" id="{AB83C7D9-6F58-9F4B-9D92-9AAB0F8EE7AA}"/>
              </a:ext>
            </a:extLst>
          </p:cNvPr>
          <p:cNvSpPr txBox="1">
            <a:spLocks/>
          </p:cNvSpPr>
          <p:nvPr/>
        </p:nvSpPr>
        <p:spPr>
          <a:xfrm>
            <a:off x="6890654" y="2249487"/>
            <a:ext cx="4159931" cy="35417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Cross Val Score: 0.615</a:t>
            </a:r>
          </a:p>
          <a:p>
            <a:r>
              <a:rPr lang="en-US" dirty="0"/>
              <a:t>Train Accuracy: 0.768</a:t>
            </a:r>
          </a:p>
          <a:p>
            <a:r>
              <a:rPr lang="en-US" dirty="0"/>
              <a:t>Test Accuracy: 0.735</a:t>
            </a:r>
          </a:p>
          <a:p>
            <a:r>
              <a:rPr lang="en-US" dirty="0"/>
              <a:t>Area under ROC curve: 0.85</a:t>
            </a:r>
          </a:p>
          <a:p>
            <a:r>
              <a:rPr lang="en-US" dirty="0"/>
              <a:t>Verdict: </a:t>
            </a:r>
            <a:r>
              <a:rPr lang="en-US" i="1" u="sng" dirty="0"/>
              <a:t>Overfit and even less separated categories. Punishes week learners, so less variance dropped.</a:t>
            </a:r>
          </a:p>
        </p:txBody>
      </p:sp>
      <p:sp>
        <p:nvSpPr>
          <p:cNvPr id="8" name="TextBox 7">
            <a:extLst>
              <a:ext uri="{FF2B5EF4-FFF2-40B4-BE49-F238E27FC236}">
                <a16:creationId xmlns:a16="http://schemas.microsoft.com/office/drawing/2014/main" id="{36CFCC98-6292-2044-A887-F1EA1FB05577}"/>
              </a:ext>
            </a:extLst>
          </p:cNvPr>
          <p:cNvSpPr txBox="1"/>
          <p:nvPr/>
        </p:nvSpPr>
        <p:spPr>
          <a:xfrm>
            <a:off x="4806849" y="5952850"/>
            <a:ext cx="2578295" cy="646331"/>
          </a:xfrm>
          <a:prstGeom prst="rect">
            <a:avLst/>
          </a:prstGeom>
          <a:noFill/>
        </p:spPr>
        <p:txBody>
          <a:bodyPr wrap="square" rtlCol="0">
            <a:spAutoFit/>
          </a:bodyPr>
          <a:lstStyle/>
          <a:p>
            <a:pPr algn="ctr"/>
            <a:r>
              <a:rPr lang="en-US" dirty="0"/>
              <a:t>Random Forest Vs </a:t>
            </a:r>
          </a:p>
          <a:p>
            <a:pPr algn="ctr"/>
            <a:r>
              <a:rPr lang="en-US" dirty="0"/>
              <a:t>Ada Boost</a:t>
            </a:r>
          </a:p>
        </p:txBody>
      </p:sp>
    </p:spTree>
    <p:extLst>
      <p:ext uri="{BB962C8B-B14F-4D97-AF65-F5344CB8AC3E}">
        <p14:creationId xmlns:p14="http://schemas.microsoft.com/office/powerpoint/2010/main" val="145534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89E6FC-E0DD-E444-BE08-8C1EADCC1A15}"/>
              </a:ext>
            </a:extLst>
          </p:cNvPr>
          <p:cNvPicPr>
            <a:picLocks noChangeAspect="1"/>
          </p:cNvPicPr>
          <p:nvPr/>
        </p:nvPicPr>
        <p:blipFill>
          <a:blip r:embed="rId3"/>
          <a:stretch>
            <a:fillRect/>
          </a:stretch>
        </p:blipFill>
        <p:spPr>
          <a:xfrm>
            <a:off x="623547" y="258818"/>
            <a:ext cx="4403417" cy="3170182"/>
          </a:xfrm>
          <a:prstGeom prst="rect">
            <a:avLst/>
          </a:prstGeom>
          <a:solidFill>
            <a:schemeClr val="bg2">
              <a:lumMod val="20000"/>
              <a:lumOff val="80000"/>
            </a:schemeClr>
          </a:solidFill>
        </p:spPr>
      </p:pic>
      <p:pic>
        <p:nvPicPr>
          <p:cNvPr id="7" name="Picture 6">
            <a:extLst>
              <a:ext uri="{FF2B5EF4-FFF2-40B4-BE49-F238E27FC236}">
                <a16:creationId xmlns:a16="http://schemas.microsoft.com/office/drawing/2014/main" id="{80FF6747-0BE3-FD4A-9C93-82A14ADC2CDE}"/>
              </a:ext>
            </a:extLst>
          </p:cNvPr>
          <p:cNvPicPr>
            <a:picLocks noChangeAspect="1"/>
          </p:cNvPicPr>
          <p:nvPr/>
        </p:nvPicPr>
        <p:blipFill>
          <a:blip r:embed="rId4"/>
          <a:stretch>
            <a:fillRect/>
          </a:stretch>
        </p:blipFill>
        <p:spPr>
          <a:xfrm>
            <a:off x="651257" y="3530022"/>
            <a:ext cx="4375708" cy="3069159"/>
          </a:xfrm>
          <a:prstGeom prst="rect">
            <a:avLst/>
          </a:prstGeom>
          <a:solidFill>
            <a:schemeClr val="bg2">
              <a:lumMod val="20000"/>
              <a:lumOff val="80000"/>
            </a:schemeClr>
          </a:solidFill>
        </p:spPr>
      </p:pic>
      <p:pic>
        <p:nvPicPr>
          <p:cNvPr id="10" name="Picture 9">
            <a:extLst>
              <a:ext uri="{FF2B5EF4-FFF2-40B4-BE49-F238E27FC236}">
                <a16:creationId xmlns:a16="http://schemas.microsoft.com/office/drawing/2014/main" id="{C12E42F7-8774-E54D-BE51-BEECF937F070}"/>
              </a:ext>
            </a:extLst>
          </p:cNvPr>
          <p:cNvPicPr>
            <a:picLocks noChangeAspect="1"/>
          </p:cNvPicPr>
          <p:nvPr/>
        </p:nvPicPr>
        <p:blipFill>
          <a:blip r:embed="rId5"/>
          <a:stretch>
            <a:fillRect/>
          </a:stretch>
        </p:blipFill>
        <p:spPr>
          <a:xfrm>
            <a:off x="7165028" y="3537903"/>
            <a:ext cx="4403418" cy="3088595"/>
          </a:xfrm>
          <a:prstGeom prst="rect">
            <a:avLst/>
          </a:prstGeom>
          <a:solidFill>
            <a:schemeClr val="bg2">
              <a:lumMod val="20000"/>
              <a:lumOff val="80000"/>
            </a:schemeClr>
          </a:solidFill>
        </p:spPr>
      </p:pic>
      <p:cxnSp>
        <p:nvCxnSpPr>
          <p:cNvPr id="15" name="Straight Connector 14">
            <a:extLst>
              <a:ext uri="{FF2B5EF4-FFF2-40B4-BE49-F238E27FC236}">
                <a16:creationId xmlns:a16="http://schemas.microsoft.com/office/drawing/2014/main" id="{726A12D4-0A6D-BB42-8BD8-88045924DAA6}"/>
              </a:ext>
            </a:extLst>
          </p:cNvPr>
          <p:cNvCxnSpPr>
            <a:cxnSpLocks/>
          </p:cNvCxnSpPr>
          <p:nvPr/>
        </p:nvCxnSpPr>
        <p:spPr>
          <a:xfrm>
            <a:off x="6096000" y="1135505"/>
            <a:ext cx="0" cy="4586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45BD2E7-699A-374D-B300-E14E1221544F}"/>
              </a:ext>
            </a:extLst>
          </p:cNvPr>
          <p:cNvPicPr>
            <a:picLocks noChangeAspect="1"/>
          </p:cNvPicPr>
          <p:nvPr/>
        </p:nvPicPr>
        <p:blipFill>
          <a:blip r:embed="rId6"/>
          <a:stretch>
            <a:fillRect/>
          </a:stretch>
        </p:blipFill>
        <p:spPr>
          <a:xfrm>
            <a:off x="7165028" y="231502"/>
            <a:ext cx="4403418" cy="3170182"/>
          </a:xfrm>
          <a:prstGeom prst="rect">
            <a:avLst/>
          </a:prstGeom>
          <a:solidFill>
            <a:schemeClr val="bg2">
              <a:lumMod val="20000"/>
              <a:lumOff val="80000"/>
            </a:schemeClr>
          </a:solidFill>
        </p:spPr>
      </p:pic>
      <p:sp>
        <p:nvSpPr>
          <p:cNvPr id="16" name="TextBox 15">
            <a:extLst>
              <a:ext uri="{FF2B5EF4-FFF2-40B4-BE49-F238E27FC236}">
                <a16:creationId xmlns:a16="http://schemas.microsoft.com/office/drawing/2014/main" id="{8863F546-A45F-F94B-9B40-96EFEDB4F816}"/>
              </a:ext>
            </a:extLst>
          </p:cNvPr>
          <p:cNvSpPr txBox="1"/>
          <p:nvPr/>
        </p:nvSpPr>
        <p:spPr>
          <a:xfrm>
            <a:off x="4806849" y="5952850"/>
            <a:ext cx="2578295" cy="646331"/>
          </a:xfrm>
          <a:prstGeom prst="rect">
            <a:avLst/>
          </a:prstGeom>
          <a:noFill/>
        </p:spPr>
        <p:txBody>
          <a:bodyPr wrap="square" rtlCol="0">
            <a:spAutoFit/>
          </a:bodyPr>
          <a:lstStyle/>
          <a:p>
            <a:pPr algn="ctr"/>
            <a:r>
              <a:rPr lang="en-US" dirty="0"/>
              <a:t>Random Forest Vs </a:t>
            </a:r>
          </a:p>
          <a:p>
            <a:pPr algn="ctr"/>
            <a:r>
              <a:rPr lang="en-US" dirty="0"/>
              <a:t>Ada Boost</a:t>
            </a:r>
          </a:p>
        </p:txBody>
      </p:sp>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59F80F65-EC93-ED49-94B5-EA5F2D8E06A6}"/>
                  </a:ext>
                </a:extLst>
              </p14:cNvPr>
              <p14:cNvContentPartPr/>
              <p14:nvPr/>
            </p14:nvContentPartPr>
            <p14:xfrm>
              <a:off x="10028101" y="5536222"/>
              <a:ext cx="604800" cy="558360"/>
            </p14:xfrm>
          </p:contentPart>
        </mc:Choice>
        <mc:Fallback xmlns="">
          <p:pic>
            <p:nvPicPr>
              <p:cNvPr id="22" name="Ink 21">
                <a:extLst>
                  <a:ext uri="{FF2B5EF4-FFF2-40B4-BE49-F238E27FC236}">
                    <a16:creationId xmlns:a16="http://schemas.microsoft.com/office/drawing/2014/main" id="{59F80F65-EC93-ED49-94B5-EA5F2D8E06A6}"/>
                  </a:ext>
                </a:extLst>
              </p:cNvPr>
              <p:cNvPicPr/>
              <p:nvPr/>
            </p:nvPicPr>
            <p:blipFill>
              <a:blip r:embed="rId8"/>
              <a:stretch>
                <a:fillRect/>
              </a:stretch>
            </p:blipFill>
            <p:spPr>
              <a:xfrm>
                <a:off x="10019101" y="5527582"/>
                <a:ext cx="62244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98265A6D-248D-354D-AEB9-27F45AF5B50E}"/>
                  </a:ext>
                </a:extLst>
              </p14:cNvPr>
              <p14:cNvContentPartPr/>
              <p14:nvPr/>
            </p14:nvContentPartPr>
            <p14:xfrm>
              <a:off x="8916061" y="2507902"/>
              <a:ext cx="2313360" cy="276120"/>
            </p14:xfrm>
          </p:contentPart>
        </mc:Choice>
        <mc:Fallback xmlns="">
          <p:pic>
            <p:nvPicPr>
              <p:cNvPr id="23" name="Ink 22">
                <a:extLst>
                  <a:ext uri="{FF2B5EF4-FFF2-40B4-BE49-F238E27FC236}">
                    <a16:creationId xmlns:a16="http://schemas.microsoft.com/office/drawing/2014/main" id="{98265A6D-248D-354D-AEB9-27F45AF5B50E}"/>
                  </a:ext>
                </a:extLst>
              </p:cNvPr>
              <p:cNvPicPr/>
              <p:nvPr/>
            </p:nvPicPr>
            <p:blipFill>
              <a:blip r:embed="rId10"/>
              <a:stretch>
                <a:fillRect/>
              </a:stretch>
            </p:blipFill>
            <p:spPr>
              <a:xfrm>
                <a:off x="8907061" y="2498902"/>
                <a:ext cx="2331000" cy="293760"/>
              </a:xfrm>
              <a:prstGeom prst="rect">
                <a:avLst/>
              </a:prstGeom>
            </p:spPr>
          </p:pic>
        </mc:Fallback>
      </mc:AlternateContent>
    </p:spTree>
    <p:extLst>
      <p:ext uri="{BB962C8B-B14F-4D97-AF65-F5344CB8AC3E}">
        <p14:creationId xmlns:p14="http://schemas.microsoft.com/office/powerpoint/2010/main" val="19990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87DFFD0-502C-B642-BCFF-895E998B5B83}"/>
              </a:ext>
            </a:extLst>
          </p:cNvPr>
          <p:cNvPicPr>
            <a:picLocks noChangeAspect="1"/>
          </p:cNvPicPr>
          <p:nvPr/>
        </p:nvPicPr>
        <p:blipFill rotWithShape="1">
          <a:blip r:embed="rId3"/>
          <a:srcRect l="924" t="9106" r="7197" b="7887"/>
          <a:stretch/>
        </p:blipFill>
        <p:spPr>
          <a:xfrm>
            <a:off x="670987" y="296562"/>
            <a:ext cx="8534796" cy="6264875"/>
          </a:xfrm>
          <a:prstGeom prst="rect">
            <a:avLst/>
          </a:prstGeom>
        </p:spPr>
      </p:pic>
      <p:sp>
        <p:nvSpPr>
          <p:cNvPr id="6" name="TextBox 5">
            <a:extLst>
              <a:ext uri="{FF2B5EF4-FFF2-40B4-BE49-F238E27FC236}">
                <a16:creationId xmlns:a16="http://schemas.microsoft.com/office/drawing/2014/main" id="{4F4A233F-EC39-E147-8607-2D139C5357CD}"/>
              </a:ext>
            </a:extLst>
          </p:cNvPr>
          <p:cNvSpPr txBox="1"/>
          <p:nvPr/>
        </p:nvSpPr>
        <p:spPr>
          <a:xfrm>
            <a:off x="9551773" y="580767"/>
            <a:ext cx="2286000" cy="646331"/>
          </a:xfrm>
          <a:prstGeom prst="rect">
            <a:avLst/>
          </a:prstGeom>
          <a:noFill/>
        </p:spPr>
        <p:txBody>
          <a:bodyPr wrap="square" rtlCol="0">
            <a:spAutoFit/>
          </a:bodyPr>
          <a:lstStyle/>
          <a:p>
            <a:r>
              <a:rPr lang="en-US" dirty="0"/>
              <a:t>Top 40 Keywords for marketing team.</a:t>
            </a:r>
          </a:p>
        </p:txBody>
      </p:sp>
      <p:sp>
        <p:nvSpPr>
          <p:cNvPr id="10" name="Oval 9">
            <a:extLst>
              <a:ext uri="{FF2B5EF4-FFF2-40B4-BE49-F238E27FC236}">
                <a16:creationId xmlns:a16="http://schemas.microsoft.com/office/drawing/2014/main" id="{AA36DAD0-68D0-6A4D-953F-7CA2D87F3811}"/>
              </a:ext>
            </a:extLst>
          </p:cNvPr>
          <p:cNvSpPr/>
          <p:nvPr/>
        </p:nvSpPr>
        <p:spPr>
          <a:xfrm>
            <a:off x="1145453" y="913386"/>
            <a:ext cx="607937" cy="1814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5E825B3-A828-B942-8917-A4BD671DDC7A}"/>
              </a:ext>
            </a:extLst>
          </p:cNvPr>
          <p:cNvSpPr/>
          <p:nvPr/>
        </p:nvSpPr>
        <p:spPr>
          <a:xfrm>
            <a:off x="1170168" y="621714"/>
            <a:ext cx="607937" cy="1814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8A85F9-49E7-B340-877A-9D714C7F5B75}"/>
              </a:ext>
            </a:extLst>
          </p:cNvPr>
          <p:cNvSpPr/>
          <p:nvPr/>
        </p:nvSpPr>
        <p:spPr>
          <a:xfrm>
            <a:off x="1170167" y="473174"/>
            <a:ext cx="607937" cy="1814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382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5C43-1277-474C-8527-E09C522FFE91}"/>
              </a:ext>
            </a:extLst>
          </p:cNvPr>
          <p:cNvSpPr>
            <a:spLocks noGrp="1"/>
          </p:cNvSpPr>
          <p:nvPr>
            <p:ph type="title"/>
          </p:nvPr>
        </p:nvSpPr>
        <p:spPr/>
        <p:txBody>
          <a:bodyPr>
            <a:normAutofit/>
          </a:bodyPr>
          <a:lstStyle/>
          <a:p>
            <a:r>
              <a:rPr lang="en-US" dirty="0"/>
              <a:t>5. Model#3: </a:t>
            </a:r>
            <a:br>
              <a:rPr lang="en-US" dirty="0"/>
            </a:br>
            <a:r>
              <a:rPr lang="en-US" dirty="0"/>
              <a:t>Multinomial naïve bayes</a:t>
            </a:r>
          </a:p>
        </p:txBody>
      </p:sp>
      <p:sp>
        <p:nvSpPr>
          <p:cNvPr id="3" name="Content Placeholder 2">
            <a:extLst>
              <a:ext uri="{FF2B5EF4-FFF2-40B4-BE49-F238E27FC236}">
                <a16:creationId xmlns:a16="http://schemas.microsoft.com/office/drawing/2014/main" id="{4E4A4AE8-7836-D947-8C56-8BE8317E7E08}"/>
              </a:ext>
            </a:extLst>
          </p:cNvPr>
          <p:cNvSpPr>
            <a:spLocks noGrp="1"/>
          </p:cNvSpPr>
          <p:nvPr>
            <p:ph idx="1"/>
          </p:nvPr>
        </p:nvSpPr>
        <p:spPr>
          <a:xfrm>
            <a:off x="1141412" y="2249487"/>
            <a:ext cx="4159931" cy="3541714"/>
          </a:xfrm>
        </p:spPr>
        <p:txBody>
          <a:bodyPr>
            <a:normAutofit lnSpcReduction="10000"/>
          </a:bodyPr>
          <a:lstStyle/>
          <a:p>
            <a:r>
              <a:rPr lang="en-US" dirty="0"/>
              <a:t>Cross Val Score: 0.756</a:t>
            </a:r>
          </a:p>
          <a:p>
            <a:r>
              <a:rPr lang="en-US" dirty="0"/>
              <a:t>Train Accuracy: 0.782</a:t>
            </a:r>
          </a:p>
          <a:p>
            <a:r>
              <a:rPr lang="en-US" dirty="0"/>
              <a:t>Test Accuracy: 0.764</a:t>
            </a:r>
          </a:p>
          <a:p>
            <a:r>
              <a:rPr lang="en-US" dirty="0"/>
              <a:t>Area under ROC curve: 0.93</a:t>
            </a:r>
          </a:p>
          <a:p>
            <a:r>
              <a:rPr lang="en-US" dirty="0"/>
              <a:t>Verdict: </a:t>
            </a:r>
            <a:r>
              <a:rPr lang="en-US" i="1" u="sng" dirty="0"/>
              <a:t>Slightly high Variance, but more accurate compared to other models</a:t>
            </a:r>
            <a:endParaRPr lang="en-US" dirty="0"/>
          </a:p>
        </p:txBody>
      </p:sp>
      <p:pic>
        <p:nvPicPr>
          <p:cNvPr id="10" name="Picture 9">
            <a:extLst>
              <a:ext uri="{FF2B5EF4-FFF2-40B4-BE49-F238E27FC236}">
                <a16:creationId xmlns:a16="http://schemas.microsoft.com/office/drawing/2014/main" id="{DFFFA0B0-40BE-4948-B4B6-D3DBC4608F98}"/>
              </a:ext>
            </a:extLst>
          </p:cNvPr>
          <p:cNvPicPr>
            <a:picLocks noChangeAspect="1"/>
          </p:cNvPicPr>
          <p:nvPr/>
        </p:nvPicPr>
        <p:blipFill>
          <a:blip r:embed="rId2"/>
          <a:stretch>
            <a:fillRect/>
          </a:stretch>
        </p:blipFill>
        <p:spPr>
          <a:xfrm>
            <a:off x="6572377" y="3530022"/>
            <a:ext cx="4375709" cy="3069159"/>
          </a:xfrm>
          <a:prstGeom prst="rect">
            <a:avLst/>
          </a:prstGeom>
          <a:solidFill>
            <a:schemeClr val="bg2">
              <a:lumMod val="20000"/>
              <a:lumOff val="80000"/>
            </a:schemeClr>
          </a:solidFill>
        </p:spPr>
      </p:pic>
      <p:pic>
        <p:nvPicPr>
          <p:cNvPr id="15" name="Picture 14">
            <a:extLst>
              <a:ext uri="{FF2B5EF4-FFF2-40B4-BE49-F238E27FC236}">
                <a16:creationId xmlns:a16="http://schemas.microsoft.com/office/drawing/2014/main" id="{3FC76C92-94F1-5947-929F-A152F7CDFDD2}"/>
              </a:ext>
            </a:extLst>
          </p:cNvPr>
          <p:cNvPicPr>
            <a:picLocks noChangeAspect="1"/>
          </p:cNvPicPr>
          <p:nvPr/>
        </p:nvPicPr>
        <p:blipFill>
          <a:blip r:embed="rId3"/>
          <a:stretch>
            <a:fillRect/>
          </a:stretch>
        </p:blipFill>
        <p:spPr>
          <a:xfrm>
            <a:off x="6572376" y="258818"/>
            <a:ext cx="4375709" cy="3150234"/>
          </a:xfrm>
          <a:prstGeom prst="rect">
            <a:avLst/>
          </a:prstGeom>
          <a:solidFill>
            <a:schemeClr val="bg2">
              <a:lumMod val="20000"/>
              <a:lumOff val="80000"/>
            </a:schemeClr>
          </a:solidFill>
        </p:spPr>
      </p:pic>
    </p:spTree>
    <p:extLst>
      <p:ext uri="{BB962C8B-B14F-4D97-AF65-F5344CB8AC3E}">
        <p14:creationId xmlns:p14="http://schemas.microsoft.com/office/powerpoint/2010/main" val="4172102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284FB1-B878-8B4A-A501-3E3A293AEB83}"/>
              </a:ext>
            </a:extLst>
          </p:cNvPr>
          <p:cNvPicPr>
            <a:picLocks noChangeAspect="1"/>
          </p:cNvPicPr>
          <p:nvPr/>
        </p:nvPicPr>
        <p:blipFill>
          <a:blip r:embed="rId3"/>
          <a:stretch>
            <a:fillRect/>
          </a:stretch>
        </p:blipFill>
        <p:spPr>
          <a:xfrm>
            <a:off x="1162466" y="258317"/>
            <a:ext cx="9867069" cy="6341367"/>
          </a:xfrm>
          <a:prstGeom prst="rect">
            <a:avLst/>
          </a:prstGeom>
          <a:solidFill>
            <a:schemeClr val="tx1"/>
          </a:solidFill>
        </p:spPr>
      </p:pic>
    </p:spTree>
    <p:extLst>
      <p:ext uri="{BB962C8B-B14F-4D97-AF65-F5344CB8AC3E}">
        <p14:creationId xmlns:p14="http://schemas.microsoft.com/office/powerpoint/2010/main" val="154602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5C43-1277-474C-8527-E09C522FFE91}"/>
              </a:ext>
            </a:extLst>
          </p:cNvPr>
          <p:cNvSpPr>
            <a:spLocks noGrp="1"/>
          </p:cNvSpPr>
          <p:nvPr>
            <p:ph type="title"/>
          </p:nvPr>
        </p:nvSpPr>
        <p:spPr>
          <a:xfrm>
            <a:off x="1141413" y="618518"/>
            <a:ext cx="5430963" cy="1478570"/>
          </a:xfrm>
        </p:spPr>
        <p:txBody>
          <a:bodyPr>
            <a:normAutofit fontScale="90000"/>
          </a:bodyPr>
          <a:lstStyle/>
          <a:p>
            <a:r>
              <a:rPr lang="en-US" dirty="0"/>
              <a:t>6. Model#4: </a:t>
            </a:r>
            <a:br>
              <a:rPr lang="en-US" dirty="0"/>
            </a:br>
            <a:r>
              <a:rPr lang="en-US" dirty="0"/>
              <a:t>SVM (Support Vector Classifier)</a:t>
            </a:r>
          </a:p>
        </p:txBody>
      </p:sp>
      <p:sp>
        <p:nvSpPr>
          <p:cNvPr id="3" name="Content Placeholder 2">
            <a:extLst>
              <a:ext uri="{FF2B5EF4-FFF2-40B4-BE49-F238E27FC236}">
                <a16:creationId xmlns:a16="http://schemas.microsoft.com/office/drawing/2014/main" id="{4E4A4AE8-7836-D947-8C56-8BE8317E7E08}"/>
              </a:ext>
            </a:extLst>
          </p:cNvPr>
          <p:cNvSpPr>
            <a:spLocks noGrp="1"/>
          </p:cNvSpPr>
          <p:nvPr>
            <p:ph idx="1"/>
          </p:nvPr>
        </p:nvSpPr>
        <p:spPr>
          <a:xfrm>
            <a:off x="1141412" y="2249487"/>
            <a:ext cx="4159931" cy="3541714"/>
          </a:xfrm>
        </p:spPr>
        <p:txBody>
          <a:bodyPr>
            <a:normAutofit lnSpcReduction="10000"/>
          </a:bodyPr>
          <a:lstStyle/>
          <a:p>
            <a:r>
              <a:rPr lang="en-US" dirty="0"/>
              <a:t>Cross Val Score: 0.701</a:t>
            </a:r>
          </a:p>
          <a:p>
            <a:r>
              <a:rPr lang="en-US" dirty="0"/>
              <a:t>Train Accuracy: 0.718</a:t>
            </a:r>
          </a:p>
          <a:p>
            <a:r>
              <a:rPr lang="en-US" dirty="0"/>
              <a:t>Test Accuracy: 0.703</a:t>
            </a:r>
          </a:p>
          <a:p>
            <a:r>
              <a:rPr lang="en-US" dirty="0"/>
              <a:t>Area under ROC curve: 0.93</a:t>
            </a:r>
          </a:p>
          <a:p>
            <a:r>
              <a:rPr lang="en-US" dirty="0"/>
              <a:t>Verdict: </a:t>
            </a:r>
            <a:r>
              <a:rPr lang="en-US" i="1" u="sng" dirty="0"/>
              <a:t>Consistent Accuracy and good separation of categories</a:t>
            </a:r>
            <a:endParaRPr lang="en-US" dirty="0"/>
          </a:p>
        </p:txBody>
      </p:sp>
      <p:pic>
        <p:nvPicPr>
          <p:cNvPr id="8" name="Picture 7">
            <a:extLst>
              <a:ext uri="{FF2B5EF4-FFF2-40B4-BE49-F238E27FC236}">
                <a16:creationId xmlns:a16="http://schemas.microsoft.com/office/drawing/2014/main" id="{E3AC4AC2-915F-2E4A-8B45-4D83C3DCC5F8}"/>
              </a:ext>
            </a:extLst>
          </p:cNvPr>
          <p:cNvPicPr>
            <a:picLocks noChangeAspect="1"/>
          </p:cNvPicPr>
          <p:nvPr/>
        </p:nvPicPr>
        <p:blipFill>
          <a:blip r:embed="rId2"/>
          <a:stretch>
            <a:fillRect/>
          </a:stretch>
        </p:blipFill>
        <p:spPr>
          <a:xfrm>
            <a:off x="6572375" y="258818"/>
            <a:ext cx="4375710" cy="3150234"/>
          </a:xfrm>
          <a:prstGeom prst="rect">
            <a:avLst/>
          </a:prstGeom>
          <a:solidFill>
            <a:schemeClr val="bg2">
              <a:lumMod val="20000"/>
              <a:lumOff val="80000"/>
            </a:schemeClr>
          </a:solidFill>
        </p:spPr>
      </p:pic>
      <p:pic>
        <p:nvPicPr>
          <p:cNvPr id="11" name="Picture 10">
            <a:extLst>
              <a:ext uri="{FF2B5EF4-FFF2-40B4-BE49-F238E27FC236}">
                <a16:creationId xmlns:a16="http://schemas.microsoft.com/office/drawing/2014/main" id="{02EF9874-D688-6247-9935-7EE5B912B6E3}"/>
              </a:ext>
            </a:extLst>
          </p:cNvPr>
          <p:cNvPicPr>
            <a:picLocks noChangeAspect="1"/>
          </p:cNvPicPr>
          <p:nvPr/>
        </p:nvPicPr>
        <p:blipFill>
          <a:blip r:embed="rId3"/>
          <a:stretch>
            <a:fillRect/>
          </a:stretch>
        </p:blipFill>
        <p:spPr>
          <a:xfrm>
            <a:off x="6594850" y="3530022"/>
            <a:ext cx="4353235" cy="3053396"/>
          </a:xfrm>
          <a:prstGeom prst="rect">
            <a:avLst/>
          </a:prstGeom>
          <a:solidFill>
            <a:schemeClr val="bg2">
              <a:lumMod val="20000"/>
              <a:lumOff val="80000"/>
            </a:schemeClr>
          </a:solidFill>
        </p:spPr>
      </p:pic>
    </p:spTree>
    <p:extLst>
      <p:ext uri="{BB962C8B-B14F-4D97-AF65-F5344CB8AC3E}">
        <p14:creationId xmlns:p14="http://schemas.microsoft.com/office/powerpoint/2010/main" val="1166317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6337-8D79-D44D-8565-E96D652433D4}"/>
              </a:ext>
            </a:extLst>
          </p:cNvPr>
          <p:cNvSpPr>
            <a:spLocks noGrp="1"/>
          </p:cNvSpPr>
          <p:nvPr>
            <p:ph type="title"/>
          </p:nvPr>
        </p:nvSpPr>
        <p:spPr/>
        <p:txBody>
          <a:bodyPr/>
          <a:lstStyle/>
          <a:p>
            <a:r>
              <a:rPr lang="en-US" dirty="0"/>
              <a:t>7. Model Comparison &amp; selection</a:t>
            </a:r>
          </a:p>
        </p:txBody>
      </p:sp>
      <p:sp>
        <p:nvSpPr>
          <p:cNvPr id="9" name="Content Placeholder 2">
            <a:extLst>
              <a:ext uri="{FF2B5EF4-FFF2-40B4-BE49-F238E27FC236}">
                <a16:creationId xmlns:a16="http://schemas.microsoft.com/office/drawing/2014/main" id="{34F4BEEB-54F5-5248-8E55-27B6658573D9}"/>
              </a:ext>
            </a:extLst>
          </p:cNvPr>
          <p:cNvSpPr>
            <a:spLocks noGrp="1"/>
          </p:cNvSpPr>
          <p:nvPr>
            <p:ph idx="1"/>
          </p:nvPr>
        </p:nvSpPr>
        <p:spPr>
          <a:xfrm>
            <a:off x="956061" y="4794979"/>
            <a:ext cx="9905999" cy="1785703"/>
          </a:xfrm>
        </p:spPr>
        <p:txBody>
          <a:bodyPr>
            <a:normAutofit/>
          </a:bodyPr>
          <a:lstStyle/>
          <a:p>
            <a:r>
              <a:rPr lang="en-CA" sz="1800" dirty="0">
                <a:solidFill>
                  <a:srgbClr val="FFFF00"/>
                </a:solidFill>
              </a:rPr>
              <a:t>My Selection</a:t>
            </a:r>
            <a:r>
              <a:rPr lang="en-CA" sz="1800" dirty="0"/>
              <a:t>: Multinomial Naïve Bayes with Count Vectorizer. </a:t>
            </a:r>
          </a:p>
          <a:p>
            <a:r>
              <a:rPr lang="en-CA" sz="1800" dirty="0"/>
              <a:t>Even though this model demonstrates a little overfitting but the results are more accurate. Based on my problem, Accuracy would be the most important metric as False Negative and False Positive imbalance does not create a huge impact in real life.</a:t>
            </a:r>
          </a:p>
        </p:txBody>
      </p:sp>
      <p:pic>
        <p:nvPicPr>
          <p:cNvPr id="4" name="Picture 3">
            <a:extLst>
              <a:ext uri="{FF2B5EF4-FFF2-40B4-BE49-F238E27FC236}">
                <a16:creationId xmlns:a16="http://schemas.microsoft.com/office/drawing/2014/main" id="{BB4FAA54-7FE6-194E-AE44-D253FC0DA8F5}"/>
              </a:ext>
            </a:extLst>
          </p:cNvPr>
          <p:cNvPicPr>
            <a:picLocks noChangeAspect="1"/>
          </p:cNvPicPr>
          <p:nvPr/>
        </p:nvPicPr>
        <p:blipFill>
          <a:blip r:embed="rId2"/>
          <a:stretch>
            <a:fillRect/>
          </a:stretch>
        </p:blipFill>
        <p:spPr>
          <a:xfrm>
            <a:off x="1363932" y="1977081"/>
            <a:ext cx="9464136" cy="2718577"/>
          </a:xfrm>
          <a:prstGeom prst="rect">
            <a:avLst/>
          </a:prstGeom>
        </p:spPr>
      </p:pic>
      <p:sp>
        <p:nvSpPr>
          <p:cNvPr id="7" name="Rectangle 6">
            <a:extLst>
              <a:ext uri="{FF2B5EF4-FFF2-40B4-BE49-F238E27FC236}">
                <a16:creationId xmlns:a16="http://schemas.microsoft.com/office/drawing/2014/main" id="{ECA4DE40-38EB-AC4E-B8A9-9F96905023B2}"/>
              </a:ext>
            </a:extLst>
          </p:cNvPr>
          <p:cNvSpPr/>
          <p:nvPr/>
        </p:nvSpPr>
        <p:spPr>
          <a:xfrm>
            <a:off x="1137944" y="3722382"/>
            <a:ext cx="9907872" cy="393169"/>
          </a:xfrm>
          <a:prstGeom prst="rect">
            <a:avLst/>
          </a:prstGeom>
          <a:noFill/>
          <a:ln w="28575">
            <a:solidFill>
              <a:srgbClr val="FF0000">
                <a:alpha val="7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Tree>
    <p:extLst>
      <p:ext uri="{BB962C8B-B14F-4D97-AF65-F5344CB8AC3E}">
        <p14:creationId xmlns:p14="http://schemas.microsoft.com/office/powerpoint/2010/main" val="3804667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2D82-B8FF-9248-88E8-70A95D27C130}"/>
              </a:ext>
            </a:extLst>
          </p:cNvPr>
          <p:cNvSpPr>
            <a:spLocks noGrp="1"/>
          </p:cNvSpPr>
          <p:nvPr>
            <p:ph type="title"/>
          </p:nvPr>
        </p:nvSpPr>
        <p:spPr/>
        <p:txBody>
          <a:bodyPr/>
          <a:lstStyle/>
          <a:p>
            <a:r>
              <a:rPr lang="en-US" dirty="0"/>
              <a:t>8. Insights</a:t>
            </a:r>
          </a:p>
        </p:txBody>
      </p:sp>
      <p:pic>
        <p:nvPicPr>
          <p:cNvPr id="9" name="Picture 8">
            <a:extLst>
              <a:ext uri="{FF2B5EF4-FFF2-40B4-BE49-F238E27FC236}">
                <a16:creationId xmlns:a16="http://schemas.microsoft.com/office/drawing/2014/main" id="{0CA8E89D-053A-B248-BBE2-C407E66AFAD1}"/>
              </a:ext>
            </a:extLst>
          </p:cNvPr>
          <p:cNvPicPr>
            <a:picLocks noChangeAspect="1"/>
          </p:cNvPicPr>
          <p:nvPr/>
        </p:nvPicPr>
        <p:blipFill rotWithShape="1">
          <a:blip r:embed="rId2"/>
          <a:srcRect l="16694" t="5465" r="16527" b="43169"/>
          <a:stretch/>
        </p:blipFill>
        <p:spPr>
          <a:xfrm>
            <a:off x="5381469" y="374754"/>
            <a:ext cx="6100996" cy="6073115"/>
          </a:xfrm>
          <a:prstGeom prst="rect">
            <a:avLst/>
          </a:prstGeom>
          <a:solidFill>
            <a:schemeClr val="tx1"/>
          </a:solidFill>
        </p:spPr>
      </p:pic>
      <p:sp>
        <p:nvSpPr>
          <p:cNvPr id="10" name="Content Placeholder 2">
            <a:extLst>
              <a:ext uri="{FF2B5EF4-FFF2-40B4-BE49-F238E27FC236}">
                <a16:creationId xmlns:a16="http://schemas.microsoft.com/office/drawing/2014/main" id="{86ACC1A3-8C5E-0F4D-8FBE-C3EFD5BE0412}"/>
              </a:ext>
            </a:extLst>
          </p:cNvPr>
          <p:cNvSpPr>
            <a:spLocks noGrp="1"/>
          </p:cNvSpPr>
          <p:nvPr>
            <p:ph idx="1"/>
          </p:nvPr>
        </p:nvSpPr>
        <p:spPr>
          <a:xfrm>
            <a:off x="1141412" y="1831882"/>
            <a:ext cx="4159931" cy="1785703"/>
          </a:xfrm>
        </p:spPr>
        <p:txBody>
          <a:bodyPr>
            <a:normAutofit/>
          </a:bodyPr>
          <a:lstStyle/>
          <a:p>
            <a:r>
              <a:rPr lang="en-US" sz="1600" dirty="0"/>
              <a:t>Ramen Vs. Noodle</a:t>
            </a:r>
          </a:p>
          <a:p>
            <a:r>
              <a:rPr lang="en-US" sz="1600" dirty="0"/>
              <a:t>Japanese: </a:t>
            </a:r>
            <a:r>
              <a:rPr lang="en-US" sz="1600" u="sng" dirty="0"/>
              <a:t>Rice</a:t>
            </a:r>
            <a:r>
              <a:rPr lang="en-US" sz="1600" dirty="0"/>
              <a:t>, Ramen, Sushi</a:t>
            </a:r>
          </a:p>
          <a:p>
            <a:r>
              <a:rPr lang="en-US" sz="1600" dirty="0"/>
              <a:t>Chinese: </a:t>
            </a:r>
            <a:r>
              <a:rPr lang="en-US" sz="1600" u="sng" dirty="0"/>
              <a:t>Rice</a:t>
            </a:r>
            <a:r>
              <a:rPr lang="en-US" sz="1600" dirty="0"/>
              <a:t>, Pork, </a:t>
            </a:r>
            <a:r>
              <a:rPr lang="en-US" sz="1600" u="sng" dirty="0"/>
              <a:t>Chicken</a:t>
            </a:r>
            <a:r>
              <a:rPr lang="en-US" sz="1600" dirty="0"/>
              <a:t> and Noodles</a:t>
            </a:r>
          </a:p>
          <a:p>
            <a:r>
              <a:rPr lang="en-US" sz="1600" dirty="0"/>
              <a:t>Mexican: Taco, </a:t>
            </a:r>
            <a:r>
              <a:rPr lang="en-US" sz="1600" u="sng" dirty="0"/>
              <a:t>Chicken,</a:t>
            </a:r>
            <a:r>
              <a:rPr lang="en-US" sz="1600" dirty="0"/>
              <a:t> Corn</a:t>
            </a:r>
          </a:p>
        </p:txBody>
      </p:sp>
      <p:sp>
        <p:nvSpPr>
          <p:cNvPr id="11" name="Oval 10">
            <a:extLst>
              <a:ext uri="{FF2B5EF4-FFF2-40B4-BE49-F238E27FC236}">
                <a16:creationId xmlns:a16="http://schemas.microsoft.com/office/drawing/2014/main" id="{C1CEB03F-B016-704B-BF61-71A12819E949}"/>
              </a:ext>
            </a:extLst>
          </p:cNvPr>
          <p:cNvSpPr/>
          <p:nvPr/>
        </p:nvSpPr>
        <p:spPr>
          <a:xfrm>
            <a:off x="5790443" y="5195076"/>
            <a:ext cx="607937" cy="18147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827AAD-85C8-2A48-ADE9-B64065E3DC13}"/>
              </a:ext>
            </a:extLst>
          </p:cNvPr>
          <p:cNvSpPr/>
          <p:nvPr/>
        </p:nvSpPr>
        <p:spPr>
          <a:xfrm>
            <a:off x="7794050" y="3610387"/>
            <a:ext cx="607937" cy="18147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536F921-5023-CB43-BD65-200A8816A212}"/>
              </a:ext>
            </a:extLst>
          </p:cNvPr>
          <p:cNvSpPr/>
          <p:nvPr/>
        </p:nvSpPr>
        <p:spPr>
          <a:xfrm>
            <a:off x="5790442" y="5639998"/>
            <a:ext cx="607937" cy="18147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57E1CA1-7453-5448-ACAB-918C862E6C94}"/>
              </a:ext>
            </a:extLst>
          </p:cNvPr>
          <p:cNvSpPr/>
          <p:nvPr/>
        </p:nvSpPr>
        <p:spPr>
          <a:xfrm>
            <a:off x="7794050" y="2722522"/>
            <a:ext cx="607937" cy="18147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2FCF25B-1BA4-6641-9322-AD72946B3298}"/>
              </a:ext>
            </a:extLst>
          </p:cNvPr>
          <p:cNvSpPr/>
          <p:nvPr/>
        </p:nvSpPr>
        <p:spPr>
          <a:xfrm>
            <a:off x="7794049" y="2276347"/>
            <a:ext cx="607937" cy="1814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CF513F-9983-7D4F-B824-0E8C1EDDE824}"/>
              </a:ext>
            </a:extLst>
          </p:cNvPr>
          <p:cNvSpPr/>
          <p:nvPr/>
        </p:nvSpPr>
        <p:spPr>
          <a:xfrm>
            <a:off x="9700298" y="5866442"/>
            <a:ext cx="607937" cy="1814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DA89C5E-6B45-FD4B-BF5F-E4F9E65605B4}"/>
              </a:ext>
            </a:extLst>
          </p:cNvPr>
          <p:cNvSpPr/>
          <p:nvPr/>
        </p:nvSpPr>
        <p:spPr>
          <a:xfrm>
            <a:off x="5812926" y="3845492"/>
            <a:ext cx="607937" cy="1814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DD5F712-2AD9-504A-BA31-04063A9E2F8A}"/>
              </a:ext>
            </a:extLst>
          </p:cNvPr>
          <p:cNvSpPr/>
          <p:nvPr/>
        </p:nvSpPr>
        <p:spPr>
          <a:xfrm>
            <a:off x="5508957" y="2677904"/>
            <a:ext cx="1131686" cy="226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A75FF22-2F07-8446-A374-F80908A86447}"/>
              </a:ext>
            </a:extLst>
          </p:cNvPr>
          <p:cNvSpPr/>
          <p:nvPr/>
        </p:nvSpPr>
        <p:spPr>
          <a:xfrm>
            <a:off x="7532174" y="3115935"/>
            <a:ext cx="1131686" cy="226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43D9439-DD29-6C4A-B10E-A6CA12BCDAEC}"/>
              </a:ext>
            </a:extLst>
          </p:cNvPr>
          <p:cNvSpPr/>
          <p:nvPr/>
        </p:nvSpPr>
        <p:spPr>
          <a:xfrm>
            <a:off x="9438423" y="4248593"/>
            <a:ext cx="1131686" cy="226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A39E16AA-7E12-5948-BAE6-5A24C235AE9C}"/>
              </a:ext>
            </a:extLst>
          </p:cNvPr>
          <p:cNvSpPr txBox="1">
            <a:spLocks/>
          </p:cNvSpPr>
          <p:nvPr/>
        </p:nvSpPr>
        <p:spPr>
          <a:xfrm>
            <a:off x="1121801" y="3680785"/>
            <a:ext cx="3974856" cy="276708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CA" sz="2000" dirty="0">
                <a:solidFill>
                  <a:srgbClr val="FFFF00"/>
                </a:solidFill>
              </a:rPr>
              <a:t>My Recommendation:</a:t>
            </a:r>
          </a:p>
          <a:p>
            <a:r>
              <a:rPr lang="en-CA" sz="2000" dirty="0"/>
              <a:t>Marketing team can use certain additional keywords like '</a:t>
            </a:r>
            <a:r>
              <a:rPr lang="en-CA" sz="2000" dirty="0" err="1"/>
              <a:t>udon</a:t>
            </a:r>
            <a:r>
              <a:rPr lang="en-CA" sz="2000" dirty="0"/>
              <a:t>', '</a:t>
            </a:r>
            <a:r>
              <a:rPr lang="en-CA" sz="2000" dirty="0" err="1"/>
              <a:t>okonomiyaki','katsu</a:t>
            </a:r>
            <a:r>
              <a:rPr lang="en-CA" sz="2000" dirty="0"/>
              <a:t>’ for Japanese, Chinese keywords like '</a:t>
            </a:r>
            <a:r>
              <a:rPr lang="en-CA" sz="2000" dirty="0" err="1"/>
              <a:t>sinchuan</a:t>
            </a:r>
            <a:r>
              <a:rPr lang="en-CA" sz="2000" dirty="0"/>
              <a:t>’ and Mexican words like '</a:t>
            </a:r>
            <a:r>
              <a:rPr lang="en-CA" sz="2000" dirty="0" err="1"/>
              <a:t>quesso</a:t>
            </a:r>
            <a:r>
              <a:rPr lang="en-CA" sz="2000" dirty="0"/>
              <a:t>', 'chiles', 'carne' on their online menu to increase their rankings.</a:t>
            </a:r>
          </a:p>
        </p:txBody>
      </p:sp>
    </p:spTree>
    <p:extLst>
      <p:ext uri="{BB962C8B-B14F-4D97-AF65-F5344CB8AC3E}">
        <p14:creationId xmlns:p14="http://schemas.microsoft.com/office/powerpoint/2010/main" val="1535047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4369-766B-E84E-BA36-ECF89318A9E4}"/>
              </a:ext>
            </a:extLst>
          </p:cNvPr>
          <p:cNvSpPr>
            <a:spLocks noGrp="1"/>
          </p:cNvSpPr>
          <p:nvPr>
            <p:ph type="title"/>
          </p:nvPr>
        </p:nvSpPr>
        <p:spPr/>
        <p:txBody>
          <a:bodyPr/>
          <a:lstStyle/>
          <a:p>
            <a:r>
              <a:rPr lang="en-US" dirty="0"/>
              <a:t>9. Scope of this project</a:t>
            </a:r>
          </a:p>
        </p:txBody>
      </p:sp>
      <p:sp>
        <p:nvSpPr>
          <p:cNvPr id="3" name="Content Placeholder 2">
            <a:extLst>
              <a:ext uri="{FF2B5EF4-FFF2-40B4-BE49-F238E27FC236}">
                <a16:creationId xmlns:a16="http://schemas.microsoft.com/office/drawing/2014/main" id="{E2BEF6CE-FC1F-3D49-B226-FD75E728E81E}"/>
              </a:ext>
            </a:extLst>
          </p:cNvPr>
          <p:cNvSpPr>
            <a:spLocks noGrp="1"/>
          </p:cNvSpPr>
          <p:nvPr>
            <p:ph idx="1"/>
          </p:nvPr>
        </p:nvSpPr>
        <p:spPr/>
        <p:txBody>
          <a:bodyPr/>
          <a:lstStyle/>
          <a:p>
            <a:r>
              <a:rPr lang="en-US" dirty="0"/>
              <a:t>This model could further be expanded across more cuisines and diverse data can be collected from multiple platforms to increase models accuracy.</a:t>
            </a:r>
          </a:p>
        </p:txBody>
      </p:sp>
    </p:spTree>
    <p:extLst>
      <p:ext uri="{BB962C8B-B14F-4D97-AF65-F5344CB8AC3E}">
        <p14:creationId xmlns:p14="http://schemas.microsoft.com/office/powerpoint/2010/main" val="1656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FAE0-27CA-144E-BB7D-ED1D2DFB390D}"/>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C1C9CA6E-81B8-3E46-98B2-81BEB1673443}"/>
              </a:ext>
            </a:extLst>
          </p:cNvPr>
          <p:cNvSpPr>
            <a:spLocks noGrp="1"/>
          </p:cNvSpPr>
          <p:nvPr>
            <p:ph idx="1"/>
          </p:nvPr>
        </p:nvSpPr>
        <p:spPr>
          <a:xfrm>
            <a:off x="1141412" y="2249487"/>
            <a:ext cx="9081880" cy="3541714"/>
          </a:xfrm>
        </p:spPr>
        <p:txBody>
          <a:bodyPr/>
          <a:lstStyle/>
          <a:p>
            <a:r>
              <a:rPr lang="en-CA" dirty="0"/>
              <a:t>A marketing team for a food based </a:t>
            </a:r>
            <a:r>
              <a:rPr lang="en-CA" dirty="0" err="1"/>
              <a:t>startup</a:t>
            </a:r>
            <a:r>
              <a:rPr lang="en-CA" dirty="0"/>
              <a:t> company wants a model to easily classify their email inquiries from customers, plus get some insights on top keywords and topics that people online are actively discussing about and further craft their online content and improve on their SEO.</a:t>
            </a:r>
          </a:p>
        </p:txBody>
      </p:sp>
      <p:pic>
        <p:nvPicPr>
          <p:cNvPr id="5" name="Picture 2" descr="Digital Marketing Strategies For Small Businesses - View the VIBE Toronto">
            <a:extLst>
              <a:ext uri="{FF2B5EF4-FFF2-40B4-BE49-F238E27FC236}">
                <a16:creationId xmlns:a16="http://schemas.microsoft.com/office/drawing/2014/main" id="{475B1A8E-5AD4-9748-9B6D-331197CED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8492" y="4065315"/>
            <a:ext cx="3149600" cy="2578100"/>
          </a:xfrm>
          <a:prstGeom prst="rect">
            <a:avLst/>
          </a:prstGeom>
          <a:noFill/>
          <a:effectLst>
            <a:softEdge rad="381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983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sk an Expert: Donor Fatigue and Taking the Helm During a Pandemic">
            <a:extLst>
              <a:ext uri="{FF2B5EF4-FFF2-40B4-BE49-F238E27FC236}">
                <a16:creationId xmlns:a16="http://schemas.microsoft.com/office/drawing/2014/main" id="{7CA46809-3D8E-5F4E-BA2B-2FD390107C7F}"/>
              </a:ext>
            </a:extLst>
          </p:cNvPr>
          <p:cNvPicPr>
            <a:picLocks noChangeAspect="1" noChangeArrowheads="1"/>
          </p:cNvPicPr>
          <p:nvPr/>
        </p:nvPicPr>
        <p:blipFill rotWithShape="1">
          <a:blip r:embed="rId2">
            <a:alphaModFix amt="9000"/>
            <a:extLst>
              <a:ext uri="{BEBA8EAE-BF5A-486C-A8C5-ECC9F3942E4B}">
                <a14:imgProps xmlns:a14="http://schemas.microsoft.com/office/drawing/2010/main">
                  <a14:imgLayer r:embed="rId3">
                    <a14:imgEffect>
                      <a14:colorTemperature colorTemp="7436"/>
                    </a14:imgEffect>
                    <a14:imgEffect>
                      <a14:saturation sat="133000"/>
                    </a14:imgEffect>
                  </a14:imgLayer>
                </a14:imgProps>
              </a:ext>
              <a:ext uri="{28A0092B-C50C-407E-A947-70E740481C1C}">
                <a14:useLocalDpi xmlns:a14="http://schemas.microsoft.com/office/drawing/2010/main" val="0"/>
              </a:ext>
            </a:extLst>
          </a:blip>
          <a:srcRect t="4237" b="4237"/>
          <a:stretch/>
        </p:blipFill>
        <p:spPr bwMode="auto">
          <a:xfrm>
            <a:off x="0" y="0"/>
            <a:ext cx="12192000" cy="6858000"/>
          </a:xfrm>
          <a:prstGeom prst="rect">
            <a:avLst/>
          </a:prstGeom>
          <a:noFill/>
          <a:effectLst>
            <a:glow>
              <a:schemeClr val="accent1"/>
            </a:glo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FF3858-1AC6-174D-B382-0E2176F94BC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D5F9F62E-BB6D-314F-B262-E98EFDE22DD4}"/>
              </a:ext>
            </a:extLst>
          </p:cNvPr>
          <p:cNvSpPr>
            <a:spLocks noGrp="1"/>
          </p:cNvSpPr>
          <p:nvPr>
            <p:ph idx="1"/>
          </p:nvPr>
        </p:nvSpPr>
        <p:spPr>
          <a:xfrm>
            <a:off x="1141412" y="2249486"/>
            <a:ext cx="9905999" cy="3989995"/>
          </a:xfrm>
        </p:spPr>
        <p:txBody>
          <a:bodyPr/>
          <a:lstStyle/>
          <a:p>
            <a:r>
              <a:rPr lang="en-US" dirty="0"/>
              <a:t>Run through the code and explore models as needed.</a:t>
            </a:r>
          </a:p>
        </p:txBody>
      </p:sp>
      <p:sp>
        <p:nvSpPr>
          <p:cNvPr id="4" name="Rectangle 3">
            <a:extLst>
              <a:ext uri="{FF2B5EF4-FFF2-40B4-BE49-F238E27FC236}">
                <a16:creationId xmlns:a16="http://schemas.microsoft.com/office/drawing/2014/main" id="{B4BB0A6C-F3A8-6D47-93B6-D13FE177D6F3}"/>
              </a:ext>
            </a:extLst>
          </p:cNvPr>
          <p:cNvSpPr/>
          <p:nvPr/>
        </p:nvSpPr>
        <p:spPr>
          <a:xfrm>
            <a:off x="5365769" y="6008648"/>
            <a:ext cx="1460462" cy="461665"/>
          </a:xfrm>
          <a:prstGeom prst="rect">
            <a:avLst/>
          </a:prstGeom>
        </p:spPr>
        <p:txBody>
          <a:bodyPr wrap="square">
            <a:spAutoFit/>
          </a:bodyPr>
          <a:lstStyle/>
          <a:p>
            <a:pPr algn="ctr"/>
            <a:r>
              <a:rPr lang="en-US" sz="2400" dirty="0"/>
              <a:t>Thank you</a:t>
            </a:r>
          </a:p>
        </p:txBody>
      </p:sp>
    </p:spTree>
    <p:extLst>
      <p:ext uri="{BB962C8B-B14F-4D97-AF65-F5344CB8AC3E}">
        <p14:creationId xmlns:p14="http://schemas.microsoft.com/office/powerpoint/2010/main" val="2640424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C28B-D53A-3B4C-93AE-6E3E2126090C}"/>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15813B24-01C7-ED46-B1F8-C67EC809965B}"/>
              </a:ext>
            </a:extLst>
          </p:cNvPr>
          <p:cNvSpPr>
            <a:spLocks noGrp="1"/>
          </p:cNvSpPr>
          <p:nvPr>
            <p:ph idx="1"/>
          </p:nvPr>
        </p:nvSpPr>
        <p:spPr>
          <a:xfrm>
            <a:off x="1141412" y="2636272"/>
            <a:ext cx="9905999" cy="3541714"/>
          </a:xfrm>
        </p:spPr>
        <p:txBody>
          <a:bodyPr/>
          <a:lstStyle/>
          <a:p>
            <a:r>
              <a:rPr lang="en-US" dirty="0"/>
              <a:t>What is NLP (Natural Language Processing)?</a:t>
            </a:r>
          </a:p>
          <a:p>
            <a:r>
              <a:rPr lang="en-US" dirty="0"/>
              <a:t>Uses of NLP – Email Filter, Predictive Text, </a:t>
            </a:r>
          </a:p>
          <a:p>
            <a:pPr marL="0" indent="0">
              <a:buNone/>
            </a:pPr>
            <a:r>
              <a:rPr lang="en-US" dirty="0"/>
              <a:t>  Language Translation, Smart Assistants (bots) etc.</a:t>
            </a:r>
          </a:p>
          <a:p>
            <a:r>
              <a:rPr lang="en-US" dirty="0"/>
              <a:t>Focus of this project: obtain data for Japanese Food, Chinese Food and Mexican Food, build a ML model to classify and gain insights</a:t>
            </a:r>
          </a:p>
        </p:txBody>
      </p:sp>
      <p:pic>
        <p:nvPicPr>
          <p:cNvPr id="6" name="Picture 5">
            <a:hlinkClick r:id="rId2"/>
            <a:extLst>
              <a:ext uri="{FF2B5EF4-FFF2-40B4-BE49-F238E27FC236}">
                <a16:creationId xmlns:a16="http://schemas.microsoft.com/office/drawing/2014/main" id="{B341041B-97B5-BD4A-8BB2-589F2514FB75}"/>
              </a:ext>
            </a:extLst>
          </p:cNvPr>
          <p:cNvPicPr>
            <a:picLocks noChangeAspect="1"/>
          </p:cNvPicPr>
          <p:nvPr/>
        </p:nvPicPr>
        <p:blipFill>
          <a:blip r:embed="rId3"/>
          <a:stretch>
            <a:fillRect/>
          </a:stretch>
        </p:blipFill>
        <p:spPr>
          <a:xfrm>
            <a:off x="7146284" y="447223"/>
            <a:ext cx="4650975" cy="3582973"/>
          </a:xfrm>
          <a:prstGeom prst="rect">
            <a:avLst/>
          </a:prstGeom>
          <a:effectLst>
            <a:glow rad="88900">
              <a:schemeClr val="bg2">
                <a:lumMod val="75000"/>
                <a:alpha val="32000"/>
              </a:schemeClr>
            </a:glow>
            <a:softEdge rad="0"/>
          </a:effectLst>
        </p:spPr>
      </p:pic>
      <p:sp>
        <p:nvSpPr>
          <p:cNvPr id="7" name="TextBox 6">
            <a:extLst>
              <a:ext uri="{FF2B5EF4-FFF2-40B4-BE49-F238E27FC236}">
                <a16:creationId xmlns:a16="http://schemas.microsoft.com/office/drawing/2014/main" id="{AF259877-FE7E-E443-BE66-5664F0876CEF}"/>
              </a:ext>
            </a:extLst>
          </p:cNvPr>
          <p:cNvSpPr txBox="1"/>
          <p:nvPr/>
        </p:nvSpPr>
        <p:spPr>
          <a:xfrm>
            <a:off x="10457620" y="6410777"/>
            <a:ext cx="1339639" cy="276999"/>
          </a:xfrm>
          <a:prstGeom prst="rect">
            <a:avLst/>
          </a:prstGeom>
          <a:noFill/>
        </p:spPr>
        <p:txBody>
          <a:bodyPr wrap="square" rtlCol="0">
            <a:spAutoFit/>
          </a:bodyPr>
          <a:lstStyle/>
          <a:p>
            <a:r>
              <a:rPr lang="en-US" sz="1200" dirty="0">
                <a:hlinkClick r:id="rId2"/>
              </a:rPr>
              <a:t>Image Reference</a:t>
            </a:r>
            <a:endParaRPr lang="en-US" sz="1200" dirty="0"/>
          </a:p>
        </p:txBody>
      </p:sp>
    </p:spTree>
    <p:extLst>
      <p:ext uri="{BB962C8B-B14F-4D97-AF65-F5344CB8AC3E}">
        <p14:creationId xmlns:p14="http://schemas.microsoft.com/office/powerpoint/2010/main" val="3211460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396E-4445-3649-A218-13ADD1CAA9CE}"/>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A02749DD-9533-8A4E-8CFA-3EFD6A08FC17}"/>
              </a:ext>
            </a:extLst>
          </p:cNvPr>
          <p:cNvSpPr>
            <a:spLocks noGrp="1"/>
          </p:cNvSpPr>
          <p:nvPr>
            <p:ph idx="1"/>
          </p:nvPr>
        </p:nvSpPr>
        <p:spPr/>
        <p:txBody>
          <a:bodyPr>
            <a:normAutofit fontScale="70000" lnSpcReduction="20000"/>
          </a:bodyPr>
          <a:lstStyle/>
          <a:p>
            <a:pPr marL="457200" indent="-457200">
              <a:buFont typeface="+mj-lt"/>
              <a:buAutoNum type="arabicPeriod"/>
            </a:pPr>
            <a:r>
              <a:rPr lang="en-US" dirty="0"/>
              <a:t>Import &amp; Clean Data</a:t>
            </a:r>
          </a:p>
          <a:p>
            <a:pPr marL="457200" indent="-457200">
              <a:buFont typeface="+mj-lt"/>
              <a:buAutoNum type="arabicPeriod"/>
            </a:pPr>
            <a:r>
              <a:rPr lang="en-US" dirty="0"/>
              <a:t>EDA / Pre-process steps</a:t>
            </a:r>
          </a:p>
          <a:p>
            <a:pPr marL="457200" indent="-457200">
              <a:buFont typeface="+mj-lt"/>
              <a:buAutoNum type="arabicPeriod"/>
            </a:pPr>
            <a:r>
              <a:rPr lang="en-US" dirty="0"/>
              <a:t>Build Model-1 (classifier: Logistic Regression)</a:t>
            </a:r>
          </a:p>
          <a:p>
            <a:pPr marL="457200" indent="-457200">
              <a:buFont typeface="+mj-lt"/>
              <a:buAutoNum type="arabicPeriod"/>
            </a:pPr>
            <a:r>
              <a:rPr lang="en-US" dirty="0"/>
              <a:t>Build Model-2 (classifier: Random Forest) | Model-2 (Ada Boost) - Boosting</a:t>
            </a:r>
          </a:p>
          <a:p>
            <a:pPr marL="457200" indent="-457200">
              <a:buFont typeface="+mj-lt"/>
              <a:buAutoNum type="arabicPeriod"/>
            </a:pPr>
            <a:r>
              <a:rPr lang="en-US" dirty="0"/>
              <a:t>Build Model-3 (Naïve Bayes - Multinomial)</a:t>
            </a:r>
          </a:p>
          <a:p>
            <a:pPr marL="457200" indent="-457200">
              <a:buFont typeface="+mj-lt"/>
              <a:buAutoNum type="arabicPeriod"/>
            </a:pPr>
            <a:r>
              <a:rPr lang="en-US" dirty="0"/>
              <a:t>Build Model-4 (SVM – Support Vector Classifier)</a:t>
            </a:r>
          </a:p>
          <a:p>
            <a:pPr marL="457200" indent="-457200">
              <a:buFont typeface="+mj-lt"/>
              <a:buAutoNum type="arabicPeriod"/>
            </a:pPr>
            <a:r>
              <a:rPr lang="en-US" dirty="0"/>
              <a:t>Model Comparisons and selection</a:t>
            </a:r>
          </a:p>
          <a:p>
            <a:pPr marL="457200" indent="-457200">
              <a:buFont typeface="+mj-lt"/>
              <a:buAutoNum type="arabicPeriod"/>
            </a:pPr>
            <a:r>
              <a:rPr lang="en-US" dirty="0"/>
              <a:t>Recommendations for our marketing team</a:t>
            </a:r>
          </a:p>
          <a:p>
            <a:pPr marL="457200" indent="-457200">
              <a:buFont typeface="+mj-lt"/>
              <a:buAutoNum type="arabicPeriod"/>
            </a:pPr>
            <a:r>
              <a:rPr lang="en-US" dirty="0"/>
              <a:t>Scope of this project</a:t>
            </a:r>
          </a:p>
          <a:p>
            <a:pPr marL="457200" indent="-457200">
              <a:buFont typeface="+mj-lt"/>
              <a:buAutoNum type="arabicPeriod"/>
            </a:pPr>
            <a:endParaRPr lang="en-US" dirty="0"/>
          </a:p>
        </p:txBody>
      </p:sp>
    </p:spTree>
    <p:extLst>
      <p:ext uri="{BB962C8B-B14F-4D97-AF65-F5344CB8AC3E}">
        <p14:creationId xmlns:p14="http://schemas.microsoft.com/office/powerpoint/2010/main" val="4047023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3C78-8C7B-5040-9D89-724E5A867551}"/>
              </a:ext>
            </a:extLst>
          </p:cNvPr>
          <p:cNvSpPr>
            <a:spLocks noGrp="1"/>
          </p:cNvSpPr>
          <p:nvPr>
            <p:ph type="title"/>
          </p:nvPr>
        </p:nvSpPr>
        <p:spPr/>
        <p:txBody>
          <a:bodyPr/>
          <a:lstStyle/>
          <a:p>
            <a:r>
              <a:rPr lang="en-US" dirty="0"/>
              <a:t>1. Data Cleaning</a:t>
            </a:r>
          </a:p>
        </p:txBody>
      </p:sp>
      <p:pic>
        <p:nvPicPr>
          <p:cNvPr id="6" name="Picture 5">
            <a:extLst>
              <a:ext uri="{FF2B5EF4-FFF2-40B4-BE49-F238E27FC236}">
                <a16:creationId xmlns:a16="http://schemas.microsoft.com/office/drawing/2014/main" id="{1B7DFFFC-ED7E-774E-95F6-DDA0D1634558}"/>
              </a:ext>
            </a:extLst>
          </p:cNvPr>
          <p:cNvPicPr>
            <a:picLocks noChangeAspect="1"/>
          </p:cNvPicPr>
          <p:nvPr/>
        </p:nvPicPr>
        <p:blipFill>
          <a:blip r:embed="rId2"/>
          <a:stretch>
            <a:fillRect/>
          </a:stretch>
        </p:blipFill>
        <p:spPr>
          <a:xfrm>
            <a:off x="2778956" y="3075215"/>
            <a:ext cx="9189282" cy="3000982"/>
          </a:xfrm>
          <a:prstGeom prst="rect">
            <a:avLst/>
          </a:prstGeom>
        </p:spPr>
      </p:pic>
      <p:pic>
        <p:nvPicPr>
          <p:cNvPr id="8" name="Picture 7">
            <a:extLst>
              <a:ext uri="{FF2B5EF4-FFF2-40B4-BE49-F238E27FC236}">
                <a16:creationId xmlns:a16="http://schemas.microsoft.com/office/drawing/2014/main" id="{4926FE37-8045-6A47-9581-60076CF1DE64}"/>
              </a:ext>
            </a:extLst>
          </p:cNvPr>
          <p:cNvPicPr>
            <a:picLocks noChangeAspect="1"/>
          </p:cNvPicPr>
          <p:nvPr/>
        </p:nvPicPr>
        <p:blipFill>
          <a:blip r:embed="rId3"/>
          <a:stretch>
            <a:fillRect/>
          </a:stretch>
        </p:blipFill>
        <p:spPr>
          <a:xfrm>
            <a:off x="8150370" y="781803"/>
            <a:ext cx="3817868" cy="4223858"/>
          </a:xfrm>
          <a:prstGeom prst="rect">
            <a:avLst/>
          </a:prstGeom>
        </p:spPr>
      </p:pic>
      <p:sp>
        <p:nvSpPr>
          <p:cNvPr id="9" name="TextBox 8">
            <a:extLst>
              <a:ext uri="{FF2B5EF4-FFF2-40B4-BE49-F238E27FC236}">
                <a16:creationId xmlns:a16="http://schemas.microsoft.com/office/drawing/2014/main" id="{F44EFD93-EA96-0B44-8B38-748A9596E881}"/>
              </a:ext>
            </a:extLst>
          </p:cNvPr>
          <p:cNvSpPr txBox="1"/>
          <p:nvPr/>
        </p:nvSpPr>
        <p:spPr>
          <a:xfrm>
            <a:off x="9525000" y="6110822"/>
            <a:ext cx="4212771" cy="369332"/>
          </a:xfrm>
          <a:prstGeom prst="rect">
            <a:avLst/>
          </a:prstGeom>
          <a:noFill/>
        </p:spPr>
        <p:txBody>
          <a:bodyPr wrap="square" rtlCol="0">
            <a:spAutoFit/>
          </a:bodyPr>
          <a:lstStyle/>
          <a:p>
            <a:r>
              <a:rPr lang="en-US" dirty="0"/>
              <a:t>No More Code, </a:t>
            </a:r>
            <a:r>
              <a:rPr lang="en-US" i="1" dirty="0"/>
              <a:t>Promise</a:t>
            </a:r>
            <a:r>
              <a:rPr lang="en-US" dirty="0"/>
              <a:t>!</a:t>
            </a:r>
          </a:p>
        </p:txBody>
      </p:sp>
      <p:sp>
        <p:nvSpPr>
          <p:cNvPr id="10" name="Content Placeholder 2">
            <a:extLst>
              <a:ext uri="{FF2B5EF4-FFF2-40B4-BE49-F238E27FC236}">
                <a16:creationId xmlns:a16="http://schemas.microsoft.com/office/drawing/2014/main" id="{F34398C1-A207-8F48-9148-C30D1C98BFB3}"/>
              </a:ext>
            </a:extLst>
          </p:cNvPr>
          <p:cNvSpPr>
            <a:spLocks noGrp="1"/>
          </p:cNvSpPr>
          <p:nvPr>
            <p:ph idx="1"/>
          </p:nvPr>
        </p:nvSpPr>
        <p:spPr>
          <a:xfrm>
            <a:off x="1141412" y="2249487"/>
            <a:ext cx="9905999" cy="3541714"/>
          </a:xfrm>
        </p:spPr>
        <p:txBody>
          <a:bodyPr>
            <a:normAutofit/>
          </a:bodyPr>
          <a:lstStyle/>
          <a:p>
            <a:r>
              <a:rPr lang="en-US" dirty="0"/>
              <a:t>Import Data using Push Shift's API</a:t>
            </a:r>
          </a:p>
        </p:txBody>
      </p:sp>
    </p:spTree>
    <p:extLst>
      <p:ext uri="{BB962C8B-B14F-4D97-AF65-F5344CB8AC3E}">
        <p14:creationId xmlns:p14="http://schemas.microsoft.com/office/powerpoint/2010/main" val="502513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156DF-A938-C547-8454-3F251ED080EB}"/>
              </a:ext>
            </a:extLst>
          </p:cNvPr>
          <p:cNvSpPr>
            <a:spLocks noGrp="1"/>
          </p:cNvSpPr>
          <p:nvPr>
            <p:ph type="title"/>
          </p:nvPr>
        </p:nvSpPr>
        <p:spPr/>
        <p:txBody>
          <a:bodyPr/>
          <a:lstStyle/>
          <a:p>
            <a:r>
              <a:rPr lang="en-US" dirty="0"/>
              <a:t>2. Pre process data</a:t>
            </a:r>
          </a:p>
        </p:txBody>
      </p:sp>
      <p:sp>
        <p:nvSpPr>
          <p:cNvPr id="3" name="Content Placeholder 2">
            <a:extLst>
              <a:ext uri="{FF2B5EF4-FFF2-40B4-BE49-F238E27FC236}">
                <a16:creationId xmlns:a16="http://schemas.microsoft.com/office/drawing/2014/main" id="{12C6F738-D68E-AE47-BE4F-2834DB1CC1C0}"/>
              </a:ext>
            </a:extLst>
          </p:cNvPr>
          <p:cNvSpPr>
            <a:spLocks noGrp="1"/>
          </p:cNvSpPr>
          <p:nvPr>
            <p:ph idx="1"/>
          </p:nvPr>
        </p:nvSpPr>
        <p:spPr/>
        <p:txBody>
          <a:bodyPr>
            <a:normAutofit/>
          </a:bodyPr>
          <a:lstStyle/>
          <a:p>
            <a:r>
              <a:rPr lang="en-CA" sz="2300" dirty="0"/>
              <a:t>Preprocess content using NLP libraries like re, </a:t>
            </a:r>
            <a:r>
              <a:rPr lang="en-CA" sz="2300" dirty="0" err="1"/>
              <a:t>BeautifulSoup</a:t>
            </a:r>
            <a:r>
              <a:rPr lang="en-CA" sz="2300" dirty="0"/>
              <a:t>, NLTK and </a:t>
            </a:r>
            <a:r>
              <a:rPr lang="en-CA" sz="2300" dirty="0" err="1"/>
              <a:t>Sklearn</a:t>
            </a:r>
            <a:r>
              <a:rPr lang="en-CA" sz="2300" dirty="0"/>
              <a:t>.</a:t>
            </a:r>
          </a:p>
          <a:p>
            <a:r>
              <a:rPr lang="en-CA" sz="2300" dirty="0"/>
              <a:t>Use concepts like Regular Expressions, </a:t>
            </a:r>
            <a:r>
              <a:rPr lang="en-CA" sz="2300" dirty="0" err="1"/>
              <a:t>Lemmetizing</a:t>
            </a:r>
            <a:r>
              <a:rPr lang="en-CA" sz="2300" dirty="0"/>
              <a:t>, Stemming, removing </a:t>
            </a:r>
            <a:r>
              <a:rPr lang="en-CA" sz="2300" dirty="0" err="1"/>
              <a:t>stopwords</a:t>
            </a:r>
            <a:r>
              <a:rPr lang="en-CA" sz="2300" dirty="0"/>
              <a:t>, manually using NLTK and </a:t>
            </a:r>
            <a:r>
              <a:rPr lang="en-CA" sz="2300" dirty="0" err="1"/>
              <a:t>Sklearn</a:t>
            </a:r>
            <a:r>
              <a:rPr lang="en-CA" sz="2300" dirty="0"/>
              <a:t>.</a:t>
            </a:r>
          </a:p>
          <a:p>
            <a:r>
              <a:rPr lang="en-CA" sz="2300" dirty="0">
                <a:solidFill>
                  <a:srgbClr val="FFFF00"/>
                </a:solidFill>
              </a:rPr>
              <a:t>Highlight: </a:t>
            </a:r>
            <a:r>
              <a:rPr lang="en-CA" sz="2300" dirty="0"/>
              <a:t>Chinese Keywords needed a special </a:t>
            </a:r>
            <a:r>
              <a:rPr lang="en-CA" sz="2300" dirty="0" err="1"/>
              <a:t>RegExp</a:t>
            </a:r>
            <a:r>
              <a:rPr lang="en-CA" sz="2300" dirty="0"/>
              <a:t>!  [\u4e00-\u9fff]</a:t>
            </a:r>
          </a:p>
          <a:p>
            <a:endParaRPr lang="en-CA" sz="2300" dirty="0"/>
          </a:p>
        </p:txBody>
      </p:sp>
      <p:pic>
        <p:nvPicPr>
          <p:cNvPr id="5" name="Picture 4">
            <a:extLst>
              <a:ext uri="{FF2B5EF4-FFF2-40B4-BE49-F238E27FC236}">
                <a16:creationId xmlns:a16="http://schemas.microsoft.com/office/drawing/2014/main" id="{C8A8E430-C243-F849-97E6-83D0795858EE}"/>
              </a:ext>
            </a:extLst>
          </p:cNvPr>
          <p:cNvPicPr>
            <a:picLocks noChangeAspect="1"/>
          </p:cNvPicPr>
          <p:nvPr/>
        </p:nvPicPr>
        <p:blipFill rotWithShape="1">
          <a:blip r:embed="rId2"/>
          <a:srcRect l="2946" t="57212" r="55358" b="35577"/>
          <a:stretch/>
        </p:blipFill>
        <p:spPr>
          <a:xfrm>
            <a:off x="2415041" y="4484914"/>
            <a:ext cx="5083628" cy="261257"/>
          </a:xfrm>
          <a:prstGeom prst="rect">
            <a:avLst/>
          </a:prstGeom>
        </p:spPr>
      </p:pic>
      <p:sp>
        <p:nvSpPr>
          <p:cNvPr id="6" name="TextBox 5">
            <a:extLst>
              <a:ext uri="{FF2B5EF4-FFF2-40B4-BE49-F238E27FC236}">
                <a16:creationId xmlns:a16="http://schemas.microsoft.com/office/drawing/2014/main" id="{61D01B6F-66FE-4043-9CB9-C1BE660CD31A}"/>
              </a:ext>
            </a:extLst>
          </p:cNvPr>
          <p:cNvSpPr txBox="1"/>
          <p:nvPr/>
        </p:nvSpPr>
        <p:spPr>
          <a:xfrm>
            <a:off x="9033554" y="6433455"/>
            <a:ext cx="2331131" cy="276999"/>
          </a:xfrm>
          <a:prstGeom prst="rect">
            <a:avLst/>
          </a:prstGeom>
          <a:noFill/>
        </p:spPr>
        <p:txBody>
          <a:bodyPr wrap="square" rtlCol="0">
            <a:spAutoFit/>
          </a:bodyPr>
          <a:lstStyle/>
          <a:p>
            <a:r>
              <a:rPr lang="en-US" sz="1200" dirty="0">
                <a:hlinkClick r:id="rId3"/>
              </a:rPr>
              <a:t>Reference for Chinese RegExp.</a:t>
            </a:r>
            <a:endParaRPr lang="en-US" sz="1200" dirty="0"/>
          </a:p>
        </p:txBody>
      </p:sp>
    </p:spTree>
    <p:extLst>
      <p:ext uri="{BB962C8B-B14F-4D97-AF65-F5344CB8AC3E}">
        <p14:creationId xmlns:p14="http://schemas.microsoft.com/office/powerpoint/2010/main" val="1554991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7C2221-CEC4-464E-BC81-44A098B71775}"/>
              </a:ext>
            </a:extLst>
          </p:cNvPr>
          <p:cNvPicPr>
            <a:picLocks noChangeAspect="1"/>
          </p:cNvPicPr>
          <p:nvPr/>
        </p:nvPicPr>
        <p:blipFill>
          <a:blip r:embed="rId2"/>
          <a:stretch>
            <a:fillRect/>
          </a:stretch>
        </p:blipFill>
        <p:spPr>
          <a:xfrm>
            <a:off x="129999" y="405359"/>
            <a:ext cx="11932001" cy="6047281"/>
          </a:xfrm>
          <a:prstGeom prst="rect">
            <a:avLst/>
          </a:prstGeom>
        </p:spPr>
      </p:pic>
      <p:sp>
        <p:nvSpPr>
          <p:cNvPr id="6" name="TextBox 5">
            <a:extLst>
              <a:ext uri="{FF2B5EF4-FFF2-40B4-BE49-F238E27FC236}">
                <a16:creationId xmlns:a16="http://schemas.microsoft.com/office/drawing/2014/main" id="{DE350400-5CCA-B045-B3A1-9FB515B9D8C8}"/>
              </a:ext>
            </a:extLst>
          </p:cNvPr>
          <p:cNvSpPr txBox="1"/>
          <p:nvPr/>
        </p:nvSpPr>
        <p:spPr>
          <a:xfrm>
            <a:off x="10189028" y="6452640"/>
            <a:ext cx="2623458" cy="276999"/>
          </a:xfrm>
          <a:prstGeom prst="rect">
            <a:avLst/>
          </a:prstGeom>
          <a:noFill/>
        </p:spPr>
        <p:txBody>
          <a:bodyPr wrap="square" rtlCol="0">
            <a:spAutoFit/>
          </a:bodyPr>
          <a:lstStyle/>
          <a:p>
            <a:r>
              <a:rPr lang="en-US" sz="1200" dirty="0">
                <a:hlinkClick r:id="rId3"/>
              </a:rPr>
              <a:t>Reference for </a:t>
            </a:r>
            <a:r>
              <a:rPr lang="en-US" sz="1200" dirty="0" err="1">
                <a:hlinkClick r:id="rId3"/>
              </a:rPr>
              <a:t>WordCloud</a:t>
            </a:r>
            <a:endParaRPr lang="en-US" sz="1200" dirty="0"/>
          </a:p>
        </p:txBody>
      </p:sp>
    </p:spTree>
    <p:extLst>
      <p:ext uri="{BB962C8B-B14F-4D97-AF65-F5344CB8AC3E}">
        <p14:creationId xmlns:p14="http://schemas.microsoft.com/office/powerpoint/2010/main" val="382219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D7384-3345-B241-B0EF-2AB7BCA5B9DE}"/>
              </a:ext>
            </a:extLst>
          </p:cNvPr>
          <p:cNvSpPr>
            <a:spLocks noGrp="1"/>
          </p:cNvSpPr>
          <p:nvPr>
            <p:ph type="title"/>
          </p:nvPr>
        </p:nvSpPr>
        <p:spPr/>
        <p:txBody>
          <a:bodyPr/>
          <a:lstStyle/>
          <a:p>
            <a:r>
              <a:rPr lang="en-US" dirty="0"/>
              <a:t>2. EDA</a:t>
            </a:r>
          </a:p>
        </p:txBody>
      </p:sp>
      <p:pic>
        <p:nvPicPr>
          <p:cNvPr id="5" name="Picture 4">
            <a:extLst>
              <a:ext uri="{FF2B5EF4-FFF2-40B4-BE49-F238E27FC236}">
                <a16:creationId xmlns:a16="http://schemas.microsoft.com/office/drawing/2014/main" id="{54945DC1-A4A2-F741-8F6F-8E7CB14129E7}"/>
              </a:ext>
            </a:extLst>
          </p:cNvPr>
          <p:cNvPicPr>
            <a:picLocks noChangeAspect="1"/>
          </p:cNvPicPr>
          <p:nvPr/>
        </p:nvPicPr>
        <p:blipFill rotWithShape="1">
          <a:blip r:embed="rId2"/>
          <a:srcRect l="3346" t="6278" r="6444" b="6060"/>
          <a:stretch/>
        </p:blipFill>
        <p:spPr>
          <a:xfrm>
            <a:off x="3113314" y="296125"/>
            <a:ext cx="8703328" cy="5855230"/>
          </a:xfrm>
          <a:prstGeom prst="rect">
            <a:avLst/>
          </a:prstGeom>
        </p:spPr>
      </p:pic>
      <p:sp>
        <p:nvSpPr>
          <p:cNvPr id="6" name="Content Placeholder 2">
            <a:extLst>
              <a:ext uri="{FF2B5EF4-FFF2-40B4-BE49-F238E27FC236}">
                <a16:creationId xmlns:a16="http://schemas.microsoft.com/office/drawing/2014/main" id="{1E97DFF5-EA80-4442-8039-C12AEE27915E}"/>
              </a:ext>
            </a:extLst>
          </p:cNvPr>
          <p:cNvSpPr>
            <a:spLocks noGrp="1"/>
          </p:cNvSpPr>
          <p:nvPr>
            <p:ph idx="1"/>
          </p:nvPr>
        </p:nvSpPr>
        <p:spPr>
          <a:xfrm>
            <a:off x="3113315" y="6219678"/>
            <a:ext cx="8703328" cy="515484"/>
          </a:xfrm>
        </p:spPr>
        <p:txBody>
          <a:bodyPr>
            <a:normAutofit/>
          </a:bodyPr>
          <a:lstStyle/>
          <a:p>
            <a:r>
              <a:rPr lang="en-CA" sz="2300" i="1" dirty="0">
                <a:solidFill>
                  <a:srgbClr val="FFFF00"/>
                </a:solidFill>
              </a:rPr>
              <a:t>Fun Insight: </a:t>
            </a:r>
            <a:r>
              <a:rPr lang="en-CA" sz="2300" i="1" dirty="0"/>
              <a:t>Recipes' and Homemade food tops the list!</a:t>
            </a:r>
          </a:p>
        </p:txBody>
      </p:sp>
      <p:sp>
        <p:nvSpPr>
          <p:cNvPr id="7" name="Content Placeholder 2">
            <a:extLst>
              <a:ext uri="{FF2B5EF4-FFF2-40B4-BE49-F238E27FC236}">
                <a16:creationId xmlns:a16="http://schemas.microsoft.com/office/drawing/2014/main" id="{D603CBC3-FD64-5B43-A1FF-8D8948B10EC2}"/>
              </a:ext>
            </a:extLst>
          </p:cNvPr>
          <p:cNvSpPr txBox="1">
            <a:spLocks/>
          </p:cNvSpPr>
          <p:nvPr/>
        </p:nvSpPr>
        <p:spPr>
          <a:xfrm>
            <a:off x="1141413" y="1897629"/>
            <a:ext cx="2516188" cy="306274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CA" sz="2300" dirty="0"/>
              <a:t>My top 5,</a:t>
            </a:r>
          </a:p>
          <a:p>
            <a:r>
              <a:rPr lang="en-CA" sz="2300" dirty="0"/>
              <a:t>Recipe</a:t>
            </a:r>
          </a:p>
          <a:p>
            <a:r>
              <a:rPr lang="en-CA" sz="2300" dirty="0"/>
              <a:t>Rice</a:t>
            </a:r>
          </a:p>
          <a:p>
            <a:r>
              <a:rPr lang="en-CA" sz="2300" dirty="0"/>
              <a:t>Sauce</a:t>
            </a:r>
          </a:p>
          <a:p>
            <a:r>
              <a:rPr lang="en-CA" sz="2300" dirty="0"/>
              <a:t>Chicken</a:t>
            </a:r>
          </a:p>
          <a:p>
            <a:r>
              <a:rPr lang="en-CA" sz="2300" dirty="0"/>
              <a:t>Pork</a:t>
            </a:r>
          </a:p>
        </p:txBody>
      </p:sp>
    </p:spTree>
    <p:extLst>
      <p:ext uri="{BB962C8B-B14F-4D97-AF65-F5344CB8AC3E}">
        <p14:creationId xmlns:p14="http://schemas.microsoft.com/office/powerpoint/2010/main" val="2073790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5C43-1277-474C-8527-E09C522FFE91}"/>
              </a:ext>
            </a:extLst>
          </p:cNvPr>
          <p:cNvSpPr>
            <a:spLocks noGrp="1"/>
          </p:cNvSpPr>
          <p:nvPr>
            <p:ph type="title"/>
          </p:nvPr>
        </p:nvSpPr>
        <p:spPr/>
        <p:txBody>
          <a:bodyPr>
            <a:normAutofit/>
          </a:bodyPr>
          <a:lstStyle/>
          <a:p>
            <a:r>
              <a:rPr lang="en-US" dirty="0"/>
              <a:t>3. Model#1: </a:t>
            </a:r>
            <a:br>
              <a:rPr lang="en-US" dirty="0"/>
            </a:br>
            <a:r>
              <a:rPr lang="en-US" dirty="0"/>
              <a:t>Logistic Regression</a:t>
            </a:r>
          </a:p>
        </p:txBody>
      </p:sp>
      <p:sp>
        <p:nvSpPr>
          <p:cNvPr id="3" name="Content Placeholder 2">
            <a:extLst>
              <a:ext uri="{FF2B5EF4-FFF2-40B4-BE49-F238E27FC236}">
                <a16:creationId xmlns:a16="http://schemas.microsoft.com/office/drawing/2014/main" id="{4E4A4AE8-7836-D947-8C56-8BE8317E7E08}"/>
              </a:ext>
            </a:extLst>
          </p:cNvPr>
          <p:cNvSpPr>
            <a:spLocks noGrp="1"/>
          </p:cNvSpPr>
          <p:nvPr>
            <p:ph idx="1"/>
          </p:nvPr>
        </p:nvSpPr>
        <p:spPr>
          <a:xfrm>
            <a:off x="1141412" y="2249487"/>
            <a:ext cx="4159931" cy="3541714"/>
          </a:xfrm>
        </p:spPr>
        <p:txBody>
          <a:bodyPr/>
          <a:lstStyle/>
          <a:p>
            <a:r>
              <a:rPr lang="en-US" dirty="0"/>
              <a:t>Cross Val Score: 0.756</a:t>
            </a:r>
          </a:p>
          <a:p>
            <a:r>
              <a:rPr lang="en-US" dirty="0"/>
              <a:t>Train Accuracy: 0.803</a:t>
            </a:r>
          </a:p>
          <a:p>
            <a:r>
              <a:rPr lang="en-US" dirty="0"/>
              <a:t>Test Accuracy: 0.762</a:t>
            </a:r>
          </a:p>
          <a:p>
            <a:r>
              <a:rPr lang="en-US" dirty="0"/>
              <a:t>Area under ROC curve: 0.93</a:t>
            </a:r>
          </a:p>
          <a:p>
            <a:r>
              <a:rPr lang="en-US" dirty="0"/>
              <a:t>Verdict: </a:t>
            </a:r>
            <a:r>
              <a:rPr lang="en-US" i="1" u="sng" dirty="0"/>
              <a:t>Overfit!</a:t>
            </a:r>
          </a:p>
        </p:txBody>
      </p:sp>
      <p:pic>
        <p:nvPicPr>
          <p:cNvPr id="16" name="Picture 15">
            <a:extLst>
              <a:ext uri="{FF2B5EF4-FFF2-40B4-BE49-F238E27FC236}">
                <a16:creationId xmlns:a16="http://schemas.microsoft.com/office/drawing/2014/main" id="{EA7D8D79-D242-C24E-BCFA-720D718BB596}"/>
              </a:ext>
            </a:extLst>
          </p:cNvPr>
          <p:cNvPicPr>
            <a:picLocks noChangeAspect="1"/>
          </p:cNvPicPr>
          <p:nvPr/>
        </p:nvPicPr>
        <p:blipFill>
          <a:blip r:embed="rId2">
            <a:alphaModFix/>
          </a:blip>
          <a:stretch>
            <a:fillRect/>
          </a:stretch>
        </p:blipFill>
        <p:spPr>
          <a:xfrm>
            <a:off x="6544670" y="258818"/>
            <a:ext cx="4403417" cy="3170182"/>
          </a:xfrm>
          <a:prstGeom prst="rect">
            <a:avLst/>
          </a:prstGeom>
          <a:solidFill>
            <a:schemeClr val="bg2">
              <a:lumMod val="20000"/>
              <a:lumOff val="80000"/>
            </a:schemeClr>
          </a:solidFill>
        </p:spPr>
      </p:pic>
      <p:pic>
        <p:nvPicPr>
          <p:cNvPr id="17" name="Picture 16">
            <a:extLst>
              <a:ext uri="{FF2B5EF4-FFF2-40B4-BE49-F238E27FC236}">
                <a16:creationId xmlns:a16="http://schemas.microsoft.com/office/drawing/2014/main" id="{29A669DA-0085-0845-B84B-22A60EE9647C}"/>
              </a:ext>
            </a:extLst>
          </p:cNvPr>
          <p:cNvPicPr>
            <a:picLocks noChangeAspect="1"/>
          </p:cNvPicPr>
          <p:nvPr/>
        </p:nvPicPr>
        <p:blipFill>
          <a:blip r:embed="rId3"/>
          <a:stretch>
            <a:fillRect/>
          </a:stretch>
        </p:blipFill>
        <p:spPr>
          <a:xfrm>
            <a:off x="6544670" y="3530023"/>
            <a:ext cx="4403417" cy="3069159"/>
          </a:xfrm>
          <a:prstGeom prst="rect">
            <a:avLst/>
          </a:prstGeom>
          <a:solidFill>
            <a:schemeClr val="bg2">
              <a:lumMod val="20000"/>
              <a:lumOff val="80000"/>
            </a:schemeClr>
          </a:solidFill>
        </p:spPr>
      </p:pic>
    </p:spTree>
    <p:extLst>
      <p:ext uri="{BB962C8B-B14F-4D97-AF65-F5344CB8AC3E}">
        <p14:creationId xmlns:p14="http://schemas.microsoft.com/office/powerpoint/2010/main" val="34053264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{F68B9D01-846A-A844-93A1-36FF06AFAB8C}tf10001122</Template>
  <TotalTime>334</TotalTime>
  <Words>743</Words>
  <Application>Microsoft Macintosh PowerPoint</Application>
  <PresentationFormat>Widescreen</PresentationFormat>
  <Paragraphs>98</Paragraphs>
  <Slides>20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Tw Cen MT</vt:lpstr>
      <vt:lpstr>Circuit</vt:lpstr>
      <vt:lpstr>Project 3:</vt:lpstr>
      <vt:lpstr>Problem Statement</vt:lpstr>
      <vt:lpstr>Executive Summary</vt:lpstr>
      <vt:lpstr>Contents</vt:lpstr>
      <vt:lpstr>1. Data Cleaning</vt:lpstr>
      <vt:lpstr>2. Pre process data</vt:lpstr>
      <vt:lpstr>PowerPoint Presentation</vt:lpstr>
      <vt:lpstr>2. EDA</vt:lpstr>
      <vt:lpstr>3. Model#1:  Logistic Regression</vt:lpstr>
      <vt:lpstr>PowerPoint Presentation</vt:lpstr>
      <vt:lpstr>4. Model#2:  Random Forest</vt:lpstr>
      <vt:lpstr>PowerPoint Presentation</vt:lpstr>
      <vt:lpstr>PowerPoint Presentation</vt:lpstr>
      <vt:lpstr>5. Model#3:  Multinomial naïve bayes</vt:lpstr>
      <vt:lpstr>PowerPoint Presentation</vt:lpstr>
      <vt:lpstr>6. Model#4:  SVM (Support Vector Classifier)</vt:lpstr>
      <vt:lpstr>7. Model Comparison &amp; selection</vt:lpstr>
      <vt:lpstr>8. Insights</vt:lpstr>
      <vt:lpstr>9. Scope of this project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23</cp:revision>
  <dcterms:created xsi:type="dcterms:W3CDTF">2021-04-23T07:05:26Z</dcterms:created>
  <dcterms:modified xsi:type="dcterms:W3CDTF">2021-04-23T13:48:50Z</dcterms:modified>
</cp:coreProperties>
</file>